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87" r:id="rId3"/>
    <p:sldId id="307" r:id="rId4"/>
    <p:sldId id="356" r:id="rId5"/>
    <p:sldId id="372" r:id="rId6"/>
    <p:sldId id="357" r:id="rId7"/>
    <p:sldId id="373" r:id="rId8"/>
    <p:sldId id="358" r:id="rId9"/>
    <p:sldId id="374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6" r:id="rId19"/>
    <p:sldId id="387" r:id="rId20"/>
    <p:sldId id="388" r:id="rId21"/>
    <p:sldId id="390" r:id="rId22"/>
    <p:sldId id="391" r:id="rId23"/>
    <p:sldId id="293" r:id="rId24"/>
  </p:sldIdLst>
  <p:sldSz cx="24384000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45F82"/>
    <a:srgbClr val="0000FF"/>
    <a:srgbClr val="FF0066"/>
    <a:srgbClr val="3333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3" d="100"/>
          <a:sy n="33" d="100"/>
        </p:scale>
        <p:origin x="104" y="7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7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58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67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4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1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99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6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4.wmf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8.png"/><Relationship Id="rId5" Type="http://schemas.openxmlformats.org/officeDocument/2006/relationships/image" Target="../media/image41.pn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0.png"/><Relationship Id="rId10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24000" y="1817430"/>
            <a:ext cx="4708641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 LỚP 10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0" y="2683460"/>
            <a:ext cx="18288000" cy="1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err="1">
                <a:solidFill>
                  <a:srgbClr val="FF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>
                <a:solidFill>
                  <a:srgbClr val="FF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VECTƠ</a:t>
            </a:r>
            <a:endParaRPr lang="en-US" sz="6000" b="1" dirty="0">
              <a:solidFill>
                <a:srgbClr val="FF0000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4163880" y="6864873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VECTƠ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CÙNG PHƯƠNG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CÙNG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62978" y="7646473"/>
                  <a:ext cx="53335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193394" y="5798073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9115539" y="7620004"/>
              <a:ext cx="1319520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 VECTƠ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895314" y="7640053"/>
                  <a:ext cx="535794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8192525" y="4191000"/>
            <a:ext cx="8527891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CÁC ĐỊNH NGHĨA 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352800" y="5493273"/>
            <a:ext cx="19013083" cy="6516775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084047" y="10773355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45" name="Group 26">
            <a:extLst>
              <a:ext uri="{FF2B5EF4-FFF2-40B4-BE49-F238E27FC236}">
                <a16:creationId xmlns:a16="http://schemas.microsoft.com/office/drawing/2014/main" id="{020B46F7-089F-4573-9C62-1DAC0A289445}"/>
              </a:ext>
            </a:extLst>
          </p:cNvPr>
          <p:cNvGrpSpPr/>
          <p:nvPr/>
        </p:nvGrpSpPr>
        <p:grpSpPr>
          <a:xfrm>
            <a:off x="4107333" y="7862684"/>
            <a:ext cx="17088453" cy="907189"/>
            <a:chOff x="7483861" y="7543801"/>
            <a:chExt cx="17012919" cy="90730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69D083D-A430-4F07-8478-98B96EED5651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VECTƠ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BẰNG NHAU</a:t>
              </a:r>
            </a:p>
          </p:txBody>
        </p:sp>
        <p:grpSp>
          <p:nvGrpSpPr>
            <p:cNvPr id="50" name="Group 27">
              <a:extLst>
                <a:ext uri="{FF2B5EF4-FFF2-40B4-BE49-F238E27FC236}">
                  <a16:creationId xmlns:a16="http://schemas.microsoft.com/office/drawing/2014/main" id="{C7D40DC2-363F-4A4A-A713-2F63C17E9E7E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A22E09A8-6DB2-41F0-A75E-2B61E5EF492F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29">
                <a:extLst>
                  <a:ext uri="{FF2B5EF4-FFF2-40B4-BE49-F238E27FC236}">
                    <a16:creationId xmlns:a16="http://schemas.microsoft.com/office/drawing/2014/main" id="{333E3AA7-EE01-458F-ADF4-E96F14810363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64" name="Round Same Side Corner Rectangle 47">
                  <a:extLst>
                    <a:ext uri="{FF2B5EF4-FFF2-40B4-BE49-F238E27FC236}">
                      <a16:creationId xmlns:a16="http://schemas.microsoft.com/office/drawing/2014/main" id="{5C26478B-2934-47B8-B166-63B9D2FBD177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7F37699-DD2B-413B-A7A1-D932CDED3E19}"/>
                    </a:ext>
                  </a:extLst>
                </p:cNvPr>
                <p:cNvSpPr txBox="1"/>
                <p:nvPr/>
              </p:nvSpPr>
              <p:spPr>
                <a:xfrm>
                  <a:off x="7962978" y="7646473"/>
                  <a:ext cx="53335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66" name="Group 26">
            <a:extLst>
              <a:ext uri="{FF2B5EF4-FFF2-40B4-BE49-F238E27FC236}">
                <a16:creationId xmlns:a16="http://schemas.microsoft.com/office/drawing/2014/main" id="{2AC0B3EA-A754-4A2D-946D-64EC55B0B29B}"/>
              </a:ext>
            </a:extLst>
          </p:cNvPr>
          <p:cNvGrpSpPr/>
          <p:nvPr/>
        </p:nvGrpSpPr>
        <p:grpSpPr>
          <a:xfrm>
            <a:off x="4087680" y="9150873"/>
            <a:ext cx="17088453" cy="907189"/>
            <a:chOff x="7483861" y="7543801"/>
            <a:chExt cx="17012919" cy="90730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C8799E1-8E66-4DAA-B93D-97FDA7C491A3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- KHÔNG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8" name="Group 27">
              <a:extLst>
                <a:ext uri="{FF2B5EF4-FFF2-40B4-BE49-F238E27FC236}">
                  <a16:creationId xmlns:a16="http://schemas.microsoft.com/office/drawing/2014/main" id="{1168956A-0C23-4EF5-A57A-6B120306A9D2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69" name="Isosceles Triangle 44">
                <a:extLst>
                  <a:ext uri="{FF2B5EF4-FFF2-40B4-BE49-F238E27FC236}">
                    <a16:creationId xmlns:a16="http://schemas.microsoft.com/office/drawing/2014/main" id="{892E601D-F8A9-42E0-9D9C-59003C9F97D7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29">
                <a:extLst>
                  <a:ext uri="{FF2B5EF4-FFF2-40B4-BE49-F238E27FC236}">
                    <a16:creationId xmlns:a16="http://schemas.microsoft.com/office/drawing/2014/main" id="{9D6EA493-0643-4619-A2BF-A9B9E891AFCD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71" name="Round Same Side Corner Rectangle 47">
                  <a:extLst>
                    <a:ext uri="{FF2B5EF4-FFF2-40B4-BE49-F238E27FC236}">
                      <a16:creationId xmlns:a16="http://schemas.microsoft.com/office/drawing/2014/main" id="{2BD2C1C1-E6D7-4374-AA84-A468143C21F4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52D3405E-E4D4-4AB5-B01B-446F38190DAC}"/>
                    </a:ext>
                  </a:extLst>
                </p:cNvPr>
                <p:cNvSpPr txBox="1"/>
                <p:nvPr/>
              </p:nvSpPr>
              <p:spPr>
                <a:xfrm>
                  <a:off x="7962978" y="7646473"/>
                  <a:ext cx="53335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3">
            <a:extLst>
              <a:ext uri="{FF2B5EF4-FFF2-40B4-BE49-F238E27FC236}">
                <a16:creationId xmlns:a16="http://schemas.microsoft.com/office/drawing/2014/main" id="{FA7CD164-B182-428D-9F79-54E708D476F4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CE3B34-7BEE-44D4-939A-C808C4538F98}"/>
              </a:ext>
            </a:extLst>
          </p:cNvPr>
          <p:cNvGrpSpPr/>
          <p:nvPr/>
        </p:nvGrpSpPr>
        <p:grpSpPr>
          <a:xfrm>
            <a:off x="381000" y="2362200"/>
            <a:ext cx="23391942" cy="5647450"/>
            <a:chOff x="992187" y="2564544"/>
            <a:chExt cx="22353091" cy="4088087"/>
          </a:xfrm>
        </p:grpSpPr>
        <p:sp>
          <p:nvSpPr>
            <p:cNvPr id="56" name="Rounded Rectangle 133">
              <a:extLst>
                <a:ext uri="{FF2B5EF4-FFF2-40B4-BE49-F238E27FC236}">
                  <a16:creationId xmlns:a16="http://schemas.microsoft.com/office/drawing/2014/main" id="{42253716-AE3C-4280-909F-893DA5DC335D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0D6EFEA-8DC7-49A4-81E2-D176EDD3D6DA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8" name="Isosceles Triangle 44">
                <a:extLst>
                  <a:ext uri="{FF2B5EF4-FFF2-40B4-BE49-F238E27FC236}">
                    <a16:creationId xmlns:a16="http://schemas.microsoft.com/office/drawing/2014/main" id="{ADD0F0BB-5B60-4F16-AC03-6C840F21350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Pentagon 136">
                <a:extLst>
                  <a:ext uri="{FF2B5EF4-FFF2-40B4-BE49-F238E27FC236}">
                    <a16:creationId xmlns:a16="http://schemas.microsoft.com/office/drawing/2014/main" id="{EE4C5502-2FA7-4287-8FF3-EC442E80B714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11">
                <a:extLst>
                  <a:ext uri="{FF2B5EF4-FFF2-40B4-BE49-F238E27FC236}">
                    <a16:creationId xmlns:a16="http://schemas.microsoft.com/office/drawing/2014/main" id="{66DC958B-CCF1-41B2-9E79-FFD5E5EEB34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4" name="Freeform 140">
                  <a:extLst>
                    <a:ext uri="{FF2B5EF4-FFF2-40B4-BE49-F238E27FC236}">
                      <a16:creationId xmlns:a16="http://schemas.microsoft.com/office/drawing/2014/main" id="{9EE8B053-EDD0-43B5-B318-E3F2AB47FD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5" name="Freeform 141">
                  <a:extLst>
                    <a:ext uri="{FF2B5EF4-FFF2-40B4-BE49-F238E27FC236}">
                      <a16:creationId xmlns:a16="http://schemas.microsoft.com/office/drawing/2014/main" id="{7E0E081B-830A-4897-8AE9-0B76E02563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6" name="Freeform 142">
                  <a:extLst>
                    <a:ext uri="{FF2B5EF4-FFF2-40B4-BE49-F238E27FC236}">
                      <a16:creationId xmlns:a16="http://schemas.microsoft.com/office/drawing/2014/main" id="{55E6588C-05C2-49F3-9C44-592E5A6AA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5381D282-C13E-494E-B04F-42235A11B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0C53992-240E-4480-85E1-317B273CD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B93F951-95CA-4364-86C4-D942F6D00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35DBF9BF-2732-402E-93CF-A3C67B8C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1" name="Chevron 138">
                <a:extLst>
                  <a:ext uri="{FF2B5EF4-FFF2-40B4-BE49-F238E27FC236}">
                    <a16:creationId xmlns:a16="http://schemas.microsoft.com/office/drawing/2014/main" id="{9435D4EB-BD8D-4C84-9196-766DFED591B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13">
                <a:extLst>
                  <a:ext uri="{FF2B5EF4-FFF2-40B4-BE49-F238E27FC236}">
                    <a16:creationId xmlns:a16="http://schemas.microsoft.com/office/drawing/2014/main" id="{BB787325-1382-41CD-A247-8B8D751A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8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A1FF7B9-D107-4795-A253-251AF80EB88A}"/>
              </a:ext>
            </a:extLst>
          </p:cNvPr>
          <p:cNvSpPr txBox="1"/>
          <p:nvPr/>
        </p:nvSpPr>
        <p:spPr>
          <a:xfrm>
            <a:off x="3650396" y="3233984"/>
            <a:ext cx="17380804" cy="5164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buClr>
                <a:srgbClr val="0000FF"/>
              </a:buClr>
              <a:tabLst>
                <a:tab pos="629920" algn="l"/>
              </a:tabLst>
            </a:pPr>
            <a:r>
              <a:rPr lang="vi-VN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v</a:t>
            </a:r>
            <a:r>
              <a:rPr lang="en-US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</a:t>
            </a:r>
            <a:r>
              <a:rPr lang="vi-VN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 </a:t>
            </a:r>
            <a:r>
              <a:rPr lang="vi-VN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</a:t>
            </a:r>
            <a:r>
              <a:rPr lang="vi-VN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 là:</a:t>
            </a:r>
            <a:endParaRPr lang="vi-VN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9920" algn="just">
              <a:lnSpc>
                <a:spcPct val="115000"/>
              </a:lnSpc>
              <a:tabLst>
                <a:tab pos="3599815" algn="l"/>
                <a:tab pos="5039995" algn="l"/>
              </a:tabLst>
            </a:pPr>
            <a:r>
              <a:rPr lang="vi-VN" sz="4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v</a:t>
            </a:r>
            <a:r>
              <a:rPr lang="en-US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vi-VN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ctơ </a:t>
            </a:r>
            <a:r>
              <a:rPr lang="vi-VN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ùng hướng và có độ dài bằng nhau.</a:t>
            </a:r>
          </a:p>
          <a:p>
            <a:pPr marL="629920" algn="just">
              <a:lnSpc>
                <a:spcPct val="115000"/>
              </a:lnSpc>
              <a:tabLst>
                <a:tab pos="3599815" algn="l"/>
                <a:tab pos="5039995" algn="l"/>
              </a:tabLst>
            </a:pPr>
            <a:r>
              <a:rPr lang="vi-VN" sz="4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v</a:t>
            </a:r>
            <a:r>
              <a:rPr lang="en-US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vi-VN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ctơ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 </a:t>
            </a:r>
            <a:r>
              <a:rPr lang="vi-VN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và có độ dài bằng nhau.</a:t>
            </a:r>
          </a:p>
          <a:p>
            <a:pPr marL="629920" algn="just">
              <a:lnSpc>
                <a:spcPct val="115000"/>
              </a:lnSpc>
              <a:tabLst>
                <a:tab pos="3599815" algn="l"/>
                <a:tab pos="5039995" algn="l"/>
              </a:tabLst>
            </a:pPr>
            <a:r>
              <a:rPr lang="vi-VN" sz="4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vi-VN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v</a:t>
            </a:r>
            <a:r>
              <a:rPr lang="en-US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vi-VN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ctơ </a:t>
            </a:r>
            <a:r>
              <a:rPr lang="en-US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ùng </a:t>
            </a:r>
            <a:r>
              <a:rPr lang="vi-VN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 và có độ dài bằng nhau.</a:t>
            </a:r>
          </a:p>
          <a:p>
            <a:pPr marL="629920" algn="just">
              <a:lnSpc>
                <a:spcPct val="115000"/>
              </a:lnSpc>
              <a:spcAft>
                <a:spcPts val="1000"/>
              </a:spcAft>
              <a:tabLst>
                <a:tab pos="3599815" algn="l"/>
                <a:tab pos="5039995" algn="l"/>
              </a:tabLst>
            </a:pPr>
            <a:r>
              <a:rPr lang="vi-VN" sz="4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v</a:t>
            </a:r>
            <a:r>
              <a:rPr lang="en-US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vi-VN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ctơ </a:t>
            </a:r>
            <a:r>
              <a:rPr lang="vi-VN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 hướng và có độ dài bằng nhau.</a:t>
            </a:r>
          </a:p>
          <a:p>
            <a:pPr marL="629920" algn="just">
              <a:lnSpc>
                <a:spcPct val="115000"/>
              </a:lnSpc>
              <a:spcAft>
                <a:spcPts val="1000"/>
              </a:spcAft>
              <a:tabLst>
                <a:tab pos="3599815" algn="l"/>
                <a:tab pos="5039995" algn="l"/>
              </a:tabLst>
            </a:pPr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1F874-C38D-407D-B452-40AC2235AE59}"/>
              </a:ext>
            </a:extLst>
          </p:cNvPr>
          <p:cNvSpPr/>
          <p:nvPr/>
        </p:nvSpPr>
        <p:spPr>
          <a:xfrm>
            <a:off x="4038600" y="410017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9615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3">
            <a:extLst>
              <a:ext uri="{FF2B5EF4-FFF2-40B4-BE49-F238E27FC236}">
                <a16:creationId xmlns:a16="http://schemas.microsoft.com/office/drawing/2014/main" id="{FA7CD164-B182-428D-9F79-54E708D476F4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CE3B34-7BEE-44D4-939A-C808C4538F98}"/>
              </a:ext>
            </a:extLst>
          </p:cNvPr>
          <p:cNvGrpSpPr/>
          <p:nvPr/>
        </p:nvGrpSpPr>
        <p:grpSpPr>
          <a:xfrm>
            <a:off x="381000" y="2362200"/>
            <a:ext cx="23391942" cy="5647450"/>
            <a:chOff x="992187" y="2564544"/>
            <a:chExt cx="22353091" cy="4088087"/>
          </a:xfrm>
        </p:grpSpPr>
        <p:sp>
          <p:nvSpPr>
            <p:cNvPr id="56" name="Rounded Rectangle 133">
              <a:extLst>
                <a:ext uri="{FF2B5EF4-FFF2-40B4-BE49-F238E27FC236}">
                  <a16:creationId xmlns:a16="http://schemas.microsoft.com/office/drawing/2014/main" id="{42253716-AE3C-4280-909F-893DA5DC335D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0D6EFEA-8DC7-49A4-81E2-D176EDD3D6DA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8" name="Isosceles Triangle 44">
                <a:extLst>
                  <a:ext uri="{FF2B5EF4-FFF2-40B4-BE49-F238E27FC236}">
                    <a16:creationId xmlns:a16="http://schemas.microsoft.com/office/drawing/2014/main" id="{ADD0F0BB-5B60-4F16-AC03-6C840F21350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Pentagon 136">
                <a:extLst>
                  <a:ext uri="{FF2B5EF4-FFF2-40B4-BE49-F238E27FC236}">
                    <a16:creationId xmlns:a16="http://schemas.microsoft.com/office/drawing/2014/main" id="{EE4C5502-2FA7-4287-8FF3-EC442E80B714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11">
                <a:extLst>
                  <a:ext uri="{FF2B5EF4-FFF2-40B4-BE49-F238E27FC236}">
                    <a16:creationId xmlns:a16="http://schemas.microsoft.com/office/drawing/2014/main" id="{66DC958B-CCF1-41B2-9E79-FFD5E5EEB34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4" name="Freeform 140">
                  <a:extLst>
                    <a:ext uri="{FF2B5EF4-FFF2-40B4-BE49-F238E27FC236}">
                      <a16:creationId xmlns:a16="http://schemas.microsoft.com/office/drawing/2014/main" id="{9EE8B053-EDD0-43B5-B318-E3F2AB47FD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5" name="Freeform 141">
                  <a:extLst>
                    <a:ext uri="{FF2B5EF4-FFF2-40B4-BE49-F238E27FC236}">
                      <a16:creationId xmlns:a16="http://schemas.microsoft.com/office/drawing/2014/main" id="{7E0E081B-830A-4897-8AE9-0B76E02563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6" name="Freeform 142">
                  <a:extLst>
                    <a:ext uri="{FF2B5EF4-FFF2-40B4-BE49-F238E27FC236}">
                      <a16:creationId xmlns:a16="http://schemas.microsoft.com/office/drawing/2014/main" id="{55E6588C-05C2-49F3-9C44-592E5A6AA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5381D282-C13E-494E-B04F-42235A11B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0C53992-240E-4480-85E1-317B273CD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B93F951-95CA-4364-86C4-D942F6D00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35DBF9BF-2732-402E-93CF-A3C67B8C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1" name="Chevron 138">
                <a:extLst>
                  <a:ext uri="{FF2B5EF4-FFF2-40B4-BE49-F238E27FC236}">
                    <a16:creationId xmlns:a16="http://schemas.microsoft.com/office/drawing/2014/main" id="{9435D4EB-BD8D-4C84-9196-766DFED591B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13">
                <a:extLst>
                  <a:ext uri="{FF2B5EF4-FFF2-40B4-BE49-F238E27FC236}">
                    <a16:creationId xmlns:a16="http://schemas.microsoft.com/office/drawing/2014/main" id="{BB787325-1382-41CD-A247-8B8D751A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8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D58C58-D4AC-42DA-9D42-1CBD7FB1E698}"/>
                  </a:ext>
                </a:extLst>
              </p:cNvPr>
              <p:cNvSpPr txBox="1"/>
              <p:nvPr/>
            </p:nvSpPr>
            <p:spPr>
              <a:xfrm>
                <a:off x="3570654" y="3388026"/>
                <a:ext cx="19517946" cy="1803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ABGE</m:t>
                    </m:r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GB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</m:t>
                        </m:r>
                      </m:e>
                    </m:acc>
                    <m: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EG</m:t>
                        </m:r>
                      </m:e>
                    </m:acc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</a:t>
                </a:r>
                <a:r>
                  <a:rPr lang="en-GB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AG</m:t>
                        </m:r>
                      </m:e>
                    </m:acc>
                    <m: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BE</m:t>
                        </m:r>
                      </m:e>
                    </m:acc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</a:t>
                </a:r>
                <a:r>
                  <a:rPr lang="en-GB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GA</m:t>
                        </m:r>
                      </m:e>
                    </m:acc>
                    <m: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BE</m:t>
                        </m:r>
                      </m:e>
                    </m:acc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GB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</m:t>
                        </m:r>
                      </m:e>
                    </m:acc>
                    <m: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GE</m:t>
                        </m:r>
                      </m:e>
                    </m:acc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D58C58-D4AC-42DA-9D42-1CBD7FB1E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654" y="3388026"/>
                <a:ext cx="19517946" cy="1803379"/>
              </a:xfrm>
              <a:prstGeom prst="rect">
                <a:avLst/>
              </a:prstGeom>
              <a:blipFill>
                <a:blip r:embed="rId3"/>
                <a:stretch>
                  <a:fillRect l="-1437" t="-5068" b="-17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A2F4D76C-DEEE-4266-94A7-038636C6003D}"/>
              </a:ext>
            </a:extLst>
          </p:cNvPr>
          <p:cNvSpPr/>
          <p:nvPr/>
        </p:nvSpPr>
        <p:spPr>
          <a:xfrm>
            <a:off x="18592800" y="426038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2993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3">
            <a:extLst>
              <a:ext uri="{FF2B5EF4-FFF2-40B4-BE49-F238E27FC236}">
                <a16:creationId xmlns:a16="http://schemas.microsoft.com/office/drawing/2014/main" id="{FA7CD164-B182-428D-9F79-54E708D476F4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CE3B34-7BEE-44D4-939A-C808C4538F98}"/>
              </a:ext>
            </a:extLst>
          </p:cNvPr>
          <p:cNvGrpSpPr/>
          <p:nvPr/>
        </p:nvGrpSpPr>
        <p:grpSpPr>
          <a:xfrm>
            <a:off x="381000" y="2362200"/>
            <a:ext cx="23391942" cy="5647450"/>
            <a:chOff x="992187" y="2564544"/>
            <a:chExt cx="22353091" cy="4088087"/>
          </a:xfrm>
        </p:grpSpPr>
        <p:sp>
          <p:nvSpPr>
            <p:cNvPr id="56" name="Rounded Rectangle 133">
              <a:extLst>
                <a:ext uri="{FF2B5EF4-FFF2-40B4-BE49-F238E27FC236}">
                  <a16:creationId xmlns:a16="http://schemas.microsoft.com/office/drawing/2014/main" id="{42253716-AE3C-4280-909F-893DA5DC335D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0D6EFEA-8DC7-49A4-81E2-D176EDD3D6DA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8" name="Isosceles Triangle 44">
                <a:extLst>
                  <a:ext uri="{FF2B5EF4-FFF2-40B4-BE49-F238E27FC236}">
                    <a16:creationId xmlns:a16="http://schemas.microsoft.com/office/drawing/2014/main" id="{ADD0F0BB-5B60-4F16-AC03-6C840F21350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Pentagon 136">
                <a:extLst>
                  <a:ext uri="{FF2B5EF4-FFF2-40B4-BE49-F238E27FC236}">
                    <a16:creationId xmlns:a16="http://schemas.microsoft.com/office/drawing/2014/main" id="{EE4C5502-2FA7-4287-8FF3-EC442E80B714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11">
                <a:extLst>
                  <a:ext uri="{FF2B5EF4-FFF2-40B4-BE49-F238E27FC236}">
                    <a16:creationId xmlns:a16="http://schemas.microsoft.com/office/drawing/2014/main" id="{66DC958B-CCF1-41B2-9E79-FFD5E5EEB34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4" name="Freeform 140">
                  <a:extLst>
                    <a:ext uri="{FF2B5EF4-FFF2-40B4-BE49-F238E27FC236}">
                      <a16:creationId xmlns:a16="http://schemas.microsoft.com/office/drawing/2014/main" id="{9EE8B053-EDD0-43B5-B318-E3F2AB47FD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5" name="Freeform 141">
                  <a:extLst>
                    <a:ext uri="{FF2B5EF4-FFF2-40B4-BE49-F238E27FC236}">
                      <a16:creationId xmlns:a16="http://schemas.microsoft.com/office/drawing/2014/main" id="{7E0E081B-830A-4897-8AE9-0B76E02563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6" name="Freeform 142">
                  <a:extLst>
                    <a:ext uri="{FF2B5EF4-FFF2-40B4-BE49-F238E27FC236}">
                      <a16:creationId xmlns:a16="http://schemas.microsoft.com/office/drawing/2014/main" id="{55E6588C-05C2-49F3-9C44-592E5A6AA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5381D282-C13E-494E-B04F-42235A11B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0C53992-240E-4480-85E1-317B273CD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B93F951-95CA-4364-86C4-D942F6D00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35DBF9BF-2732-402E-93CF-A3C67B8C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1" name="Chevron 138">
                <a:extLst>
                  <a:ext uri="{FF2B5EF4-FFF2-40B4-BE49-F238E27FC236}">
                    <a16:creationId xmlns:a16="http://schemas.microsoft.com/office/drawing/2014/main" id="{9435D4EB-BD8D-4C84-9196-766DFED591B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13">
                <a:extLst>
                  <a:ext uri="{FF2B5EF4-FFF2-40B4-BE49-F238E27FC236}">
                    <a16:creationId xmlns:a16="http://schemas.microsoft.com/office/drawing/2014/main" id="{BB787325-1382-41CD-A247-8B8D751A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8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03D461-BFF5-455F-81E1-2A39E9B1E61C}"/>
                  </a:ext>
                </a:extLst>
              </p:cNvPr>
              <p:cNvSpPr txBox="1"/>
              <p:nvPr/>
            </p:nvSpPr>
            <p:spPr>
              <a:xfrm>
                <a:off x="4288326" y="3088422"/>
                <a:ext cx="17489095" cy="2648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</a:t>
                </a:r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ơ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MP</m:t>
                        </m:r>
                      </m:e>
                    </m:acc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PN</m:t>
                        </m:r>
                      </m:e>
                    </m:acc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MN</m:t>
                        </m:r>
                      </m:e>
                    </m:acc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PN</m:t>
                        </m:r>
                      </m:e>
                    </m:acc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</a:t>
                </a:r>
                <a:r>
                  <a:rPr lang="fr-FR" sz="48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NM</m:t>
                        </m:r>
                      </m:e>
                    </m:acc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NP</m:t>
                        </m:r>
                      </m:e>
                    </m:acc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MN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MP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03D461-BFF5-455F-81E1-2A39E9B1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326" y="3088422"/>
                <a:ext cx="17489095" cy="2648674"/>
              </a:xfrm>
              <a:prstGeom prst="rect">
                <a:avLst/>
              </a:prstGeom>
              <a:blipFill>
                <a:blip r:embed="rId3"/>
                <a:stretch>
                  <a:fillRect l="-1568" t="-3456" r="-1603" b="-1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9B763167-7C8E-4B40-B969-CC340C19FB52}"/>
              </a:ext>
            </a:extLst>
          </p:cNvPr>
          <p:cNvSpPr/>
          <p:nvPr/>
        </p:nvSpPr>
        <p:spPr>
          <a:xfrm>
            <a:off x="17068800" y="480608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4927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3">
            <a:extLst>
              <a:ext uri="{FF2B5EF4-FFF2-40B4-BE49-F238E27FC236}">
                <a16:creationId xmlns:a16="http://schemas.microsoft.com/office/drawing/2014/main" id="{FA7CD164-B182-428D-9F79-54E708D476F4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CE3B34-7BEE-44D4-939A-C808C4538F98}"/>
              </a:ext>
            </a:extLst>
          </p:cNvPr>
          <p:cNvGrpSpPr/>
          <p:nvPr/>
        </p:nvGrpSpPr>
        <p:grpSpPr>
          <a:xfrm>
            <a:off x="381000" y="2362200"/>
            <a:ext cx="23391942" cy="5647450"/>
            <a:chOff x="992187" y="2564544"/>
            <a:chExt cx="22353091" cy="4088087"/>
          </a:xfrm>
        </p:grpSpPr>
        <p:sp>
          <p:nvSpPr>
            <p:cNvPr id="56" name="Rounded Rectangle 133">
              <a:extLst>
                <a:ext uri="{FF2B5EF4-FFF2-40B4-BE49-F238E27FC236}">
                  <a16:creationId xmlns:a16="http://schemas.microsoft.com/office/drawing/2014/main" id="{42253716-AE3C-4280-909F-893DA5DC335D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0D6EFEA-8DC7-49A4-81E2-D176EDD3D6DA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8" name="Isosceles Triangle 44">
                <a:extLst>
                  <a:ext uri="{FF2B5EF4-FFF2-40B4-BE49-F238E27FC236}">
                    <a16:creationId xmlns:a16="http://schemas.microsoft.com/office/drawing/2014/main" id="{ADD0F0BB-5B60-4F16-AC03-6C840F21350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Pentagon 136">
                <a:extLst>
                  <a:ext uri="{FF2B5EF4-FFF2-40B4-BE49-F238E27FC236}">
                    <a16:creationId xmlns:a16="http://schemas.microsoft.com/office/drawing/2014/main" id="{EE4C5502-2FA7-4287-8FF3-EC442E80B714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11">
                <a:extLst>
                  <a:ext uri="{FF2B5EF4-FFF2-40B4-BE49-F238E27FC236}">
                    <a16:creationId xmlns:a16="http://schemas.microsoft.com/office/drawing/2014/main" id="{66DC958B-CCF1-41B2-9E79-FFD5E5EEB34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4" name="Freeform 140">
                  <a:extLst>
                    <a:ext uri="{FF2B5EF4-FFF2-40B4-BE49-F238E27FC236}">
                      <a16:creationId xmlns:a16="http://schemas.microsoft.com/office/drawing/2014/main" id="{9EE8B053-EDD0-43B5-B318-E3F2AB47FD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5" name="Freeform 141">
                  <a:extLst>
                    <a:ext uri="{FF2B5EF4-FFF2-40B4-BE49-F238E27FC236}">
                      <a16:creationId xmlns:a16="http://schemas.microsoft.com/office/drawing/2014/main" id="{7E0E081B-830A-4897-8AE9-0B76E02563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6" name="Freeform 142">
                  <a:extLst>
                    <a:ext uri="{FF2B5EF4-FFF2-40B4-BE49-F238E27FC236}">
                      <a16:creationId xmlns:a16="http://schemas.microsoft.com/office/drawing/2014/main" id="{55E6588C-05C2-49F3-9C44-592E5A6AA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5381D282-C13E-494E-B04F-42235A11B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0C53992-240E-4480-85E1-317B273CD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B93F951-95CA-4364-86C4-D942F6D00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35DBF9BF-2732-402E-93CF-A3C67B8C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1" name="Chevron 138">
                <a:extLst>
                  <a:ext uri="{FF2B5EF4-FFF2-40B4-BE49-F238E27FC236}">
                    <a16:creationId xmlns:a16="http://schemas.microsoft.com/office/drawing/2014/main" id="{9435D4EB-BD8D-4C84-9196-766DFED591B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13">
                <a:extLst>
                  <a:ext uri="{FF2B5EF4-FFF2-40B4-BE49-F238E27FC236}">
                    <a16:creationId xmlns:a16="http://schemas.microsoft.com/office/drawing/2014/main" id="{BB787325-1382-41CD-A247-8B8D751A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8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60DB19-E02A-412A-86F9-68F4B14F141B}"/>
                  </a:ext>
                </a:extLst>
              </p:cNvPr>
              <p:cNvSpPr txBox="1"/>
              <p:nvPr/>
            </p:nvSpPr>
            <p:spPr>
              <a:xfrm>
                <a:off x="4114799" y="3639624"/>
                <a:ext cx="18500823" cy="2681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rgbClr val="0F0F8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rgbClr val="0F0F8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rgbClr val="0F0F8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rgbClr val="0F0F8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60DB19-E02A-412A-86F9-68F4B14F1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9" y="3639624"/>
                <a:ext cx="18500823" cy="2681247"/>
              </a:xfrm>
              <a:prstGeom prst="rect">
                <a:avLst/>
              </a:prstGeom>
              <a:blipFill>
                <a:blip r:embed="rId3"/>
                <a:stretch>
                  <a:fillRect l="-1483" t="-455" r="-1483" b="-1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3CBB6084-73D2-4DE1-B129-9F94D563FD4E}"/>
              </a:ext>
            </a:extLst>
          </p:cNvPr>
          <p:cNvSpPr/>
          <p:nvPr/>
        </p:nvSpPr>
        <p:spPr>
          <a:xfrm>
            <a:off x="16840200" y="538985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247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3">
            <a:extLst>
              <a:ext uri="{FF2B5EF4-FFF2-40B4-BE49-F238E27FC236}">
                <a16:creationId xmlns:a16="http://schemas.microsoft.com/office/drawing/2014/main" id="{FA7CD164-B182-428D-9F79-54E708D476F4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CE3B34-7BEE-44D4-939A-C808C4538F98}"/>
              </a:ext>
            </a:extLst>
          </p:cNvPr>
          <p:cNvGrpSpPr/>
          <p:nvPr/>
        </p:nvGrpSpPr>
        <p:grpSpPr>
          <a:xfrm>
            <a:off x="514422" y="2527810"/>
            <a:ext cx="23391942" cy="5647450"/>
            <a:chOff x="992187" y="2564544"/>
            <a:chExt cx="22353091" cy="4088087"/>
          </a:xfrm>
        </p:grpSpPr>
        <p:sp>
          <p:nvSpPr>
            <p:cNvPr id="56" name="Rounded Rectangle 133">
              <a:extLst>
                <a:ext uri="{FF2B5EF4-FFF2-40B4-BE49-F238E27FC236}">
                  <a16:creationId xmlns:a16="http://schemas.microsoft.com/office/drawing/2014/main" id="{42253716-AE3C-4280-909F-893DA5DC335D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0D6EFEA-8DC7-49A4-81E2-D176EDD3D6DA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8" name="Isosceles Triangle 44">
                <a:extLst>
                  <a:ext uri="{FF2B5EF4-FFF2-40B4-BE49-F238E27FC236}">
                    <a16:creationId xmlns:a16="http://schemas.microsoft.com/office/drawing/2014/main" id="{ADD0F0BB-5B60-4F16-AC03-6C840F21350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Pentagon 136">
                <a:extLst>
                  <a:ext uri="{FF2B5EF4-FFF2-40B4-BE49-F238E27FC236}">
                    <a16:creationId xmlns:a16="http://schemas.microsoft.com/office/drawing/2014/main" id="{EE4C5502-2FA7-4287-8FF3-EC442E80B714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11">
                <a:extLst>
                  <a:ext uri="{FF2B5EF4-FFF2-40B4-BE49-F238E27FC236}">
                    <a16:creationId xmlns:a16="http://schemas.microsoft.com/office/drawing/2014/main" id="{66DC958B-CCF1-41B2-9E79-FFD5E5EEB34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4" name="Freeform 140">
                  <a:extLst>
                    <a:ext uri="{FF2B5EF4-FFF2-40B4-BE49-F238E27FC236}">
                      <a16:creationId xmlns:a16="http://schemas.microsoft.com/office/drawing/2014/main" id="{9EE8B053-EDD0-43B5-B318-E3F2AB47FD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5" name="Freeform 141">
                  <a:extLst>
                    <a:ext uri="{FF2B5EF4-FFF2-40B4-BE49-F238E27FC236}">
                      <a16:creationId xmlns:a16="http://schemas.microsoft.com/office/drawing/2014/main" id="{7E0E081B-830A-4897-8AE9-0B76E02563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6" name="Freeform 142">
                  <a:extLst>
                    <a:ext uri="{FF2B5EF4-FFF2-40B4-BE49-F238E27FC236}">
                      <a16:creationId xmlns:a16="http://schemas.microsoft.com/office/drawing/2014/main" id="{55E6588C-05C2-49F3-9C44-592E5A6AA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5381D282-C13E-494E-B04F-42235A11B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0C53992-240E-4480-85E1-317B273CD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B93F951-95CA-4364-86C4-D942F6D00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35DBF9BF-2732-402E-93CF-A3C67B8C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1" name="Chevron 138">
                <a:extLst>
                  <a:ext uri="{FF2B5EF4-FFF2-40B4-BE49-F238E27FC236}">
                    <a16:creationId xmlns:a16="http://schemas.microsoft.com/office/drawing/2014/main" id="{9435D4EB-BD8D-4C84-9196-766DFED591B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13">
                <a:extLst>
                  <a:ext uri="{FF2B5EF4-FFF2-40B4-BE49-F238E27FC236}">
                    <a16:creationId xmlns:a16="http://schemas.microsoft.com/office/drawing/2014/main" id="{BB787325-1382-41CD-A247-8B8D751A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8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653051-07F3-48CD-BFFF-7F0BCFF413EA}"/>
                  </a:ext>
                </a:extLst>
              </p:cNvPr>
              <p:cNvSpPr txBox="1"/>
              <p:nvPr/>
            </p:nvSpPr>
            <p:spPr>
              <a:xfrm>
                <a:off x="3947462" y="3133923"/>
                <a:ext cx="19825479" cy="3715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CA</m:t>
                        </m:r>
                      </m:e>
                    </m:acc>
                    <m:r>
                      <a:rPr lang="en-US" sz="48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CB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      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CB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</m:e>
                        </m:acc>
                      </m:e>
                    </m:d>
                    <m: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CB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653051-07F3-48CD-BFFF-7F0BCFF41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62" y="3133923"/>
                <a:ext cx="19825479" cy="3715056"/>
              </a:xfrm>
              <a:prstGeom prst="rect">
                <a:avLst/>
              </a:prstGeom>
              <a:blipFill>
                <a:blip r:embed="rId3"/>
                <a:stretch>
                  <a:fillRect l="-1415" t="-2459" r="-1384" b="-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C220846B-C7DB-4A5B-B55C-D6630C0F6CBB}"/>
              </a:ext>
            </a:extLst>
          </p:cNvPr>
          <p:cNvSpPr/>
          <p:nvPr/>
        </p:nvSpPr>
        <p:spPr>
          <a:xfrm>
            <a:off x="12210393" y="472041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093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3">
            <a:extLst>
              <a:ext uri="{FF2B5EF4-FFF2-40B4-BE49-F238E27FC236}">
                <a16:creationId xmlns:a16="http://schemas.microsoft.com/office/drawing/2014/main" id="{BFAD478B-926E-47C4-8E7C-C34ACC2015AB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E1462A-2366-465C-83E1-D5B7C00A68F0}"/>
              </a:ext>
            </a:extLst>
          </p:cNvPr>
          <p:cNvGrpSpPr/>
          <p:nvPr/>
        </p:nvGrpSpPr>
        <p:grpSpPr>
          <a:xfrm>
            <a:off x="514422" y="2527810"/>
            <a:ext cx="23391942" cy="5647450"/>
            <a:chOff x="992187" y="2564544"/>
            <a:chExt cx="22353091" cy="4088087"/>
          </a:xfrm>
        </p:grpSpPr>
        <p:sp>
          <p:nvSpPr>
            <p:cNvPr id="7" name="Rounded Rectangle 133">
              <a:extLst>
                <a:ext uri="{FF2B5EF4-FFF2-40B4-BE49-F238E27FC236}">
                  <a16:creationId xmlns:a16="http://schemas.microsoft.com/office/drawing/2014/main" id="{56F65CDD-D83F-4251-BE93-E671691C725B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BC3D7A7-ABD0-417B-AAAE-959CD7AEB0DA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9" name="Isosceles Triangle 44">
                <a:extLst>
                  <a:ext uri="{FF2B5EF4-FFF2-40B4-BE49-F238E27FC236}">
                    <a16:creationId xmlns:a16="http://schemas.microsoft.com/office/drawing/2014/main" id="{7E096888-0645-4D60-8CA6-92E3285552F3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Pentagon 136">
                <a:extLst>
                  <a:ext uri="{FF2B5EF4-FFF2-40B4-BE49-F238E27FC236}">
                    <a16:creationId xmlns:a16="http://schemas.microsoft.com/office/drawing/2014/main" id="{3E12B3D7-D37E-4849-8321-DF1291976178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0F379F66-EBF9-4541-9924-5F766254CC38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" name="Freeform 140">
                  <a:extLst>
                    <a:ext uri="{FF2B5EF4-FFF2-40B4-BE49-F238E27FC236}">
                      <a16:creationId xmlns:a16="http://schemas.microsoft.com/office/drawing/2014/main" id="{AE6AED55-2B98-446C-BB80-9ADD3FF67F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5" name="Freeform 141">
                  <a:extLst>
                    <a:ext uri="{FF2B5EF4-FFF2-40B4-BE49-F238E27FC236}">
                      <a16:creationId xmlns:a16="http://schemas.microsoft.com/office/drawing/2014/main" id="{DFB2EB2B-9771-4EA8-957D-3C6D6AB676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6" name="Freeform 142">
                  <a:extLst>
                    <a:ext uri="{FF2B5EF4-FFF2-40B4-BE49-F238E27FC236}">
                      <a16:creationId xmlns:a16="http://schemas.microsoft.com/office/drawing/2014/main" id="{8C5B1D85-B56F-4712-A375-348A31ED08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BB25E70E-5D19-4E7A-9BD8-B6BF7E50B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EE3D313-A9A5-4AC3-9C3E-EE23A0CCCA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25E9E8A-245F-43E7-9CBE-CCA04C5756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F80BE1AC-9E89-4065-927A-897380C978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2" name="Chevron 138">
                <a:extLst>
                  <a:ext uri="{FF2B5EF4-FFF2-40B4-BE49-F238E27FC236}">
                    <a16:creationId xmlns:a16="http://schemas.microsoft.com/office/drawing/2014/main" id="{EAF367EB-C482-40D2-A2C5-420196A1ADC1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67075470-7129-4ABC-9FA0-0974948C09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8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28764C-0130-4237-B108-D73514B213C7}"/>
                  </a:ext>
                </a:extLst>
              </p:cNvPr>
              <p:cNvSpPr txBox="1"/>
              <p:nvPr/>
            </p:nvSpPr>
            <p:spPr>
              <a:xfrm>
                <a:off x="3200400" y="3594751"/>
                <a:ext cx="19431000" cy="860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1000"/>
                  </a:spcAft>
                  <a:buClr>
                    <a:srgbClr val="0000FF"/>
                  </a:buClr>
                  <a:tabLst>
                    <a:tab pos="628650" algn="l"/>
                  </a:tabLst>
                </a:pPr>
                <a:r>
                  <a:rPr lang="vi-VN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</a:t>
                </a:r>
                <a:r>
                  <a:rPr lang="vi-VN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tơ 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điểm đầu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điểm cuối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được kí hiệu như thế nào là đúng?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28764C-0130-4237-B108-D73514B21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594751"/>
                <a:ext cx="19431000" cy="860107"/>
              </a:xfrm>
              <a:prstGeom prst="rect">
                <a:avLst/>
              </a:prstGeom>
              <a:blipFill>
                <a:blip r:embed="rId2"/>
                <a:stretch>
                  <a:fillRect l="-1412" t="-1631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4D1B24-31FD-4855-BBD7-C6C6CEB3954B}"/>
                  </a:ext>
                </a:extLst>
              </p:cNvPr>
              <p:cNvSpPr txBox="1"/>
              <p:nvPr/>
            </p:nvSpPr>
            <p:spPr>
              <a:xfrm>
                <a:off x="3419951" y="4795684"/>
                <a:ext cx="17615601" cy="1049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	</a:t>
                </a:r>
                <a:r>
                  <a:rPr lang="vi-VN" sz="48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ED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	</a:t>
                </a:r>
                <a:r>
                  <a:rPr lang="vi-VN" sz="48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DE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	</a:t>
                </a:r>
                <a:r>
                  <a:rPr lang="vi-VN" sz="48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DE</m:t>
                        </m:r>
                      </m:e>
                    </m:acc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4D1B24-31FD-4855-BBD7-C6C6CEB39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951" y="4795684"/>
                <a:ext cx="17615601" cy="1049583"/>
              </a:xfrm>
              <a:prstGeom prst="rect">
                <a:avLst/>
              </a:prstGeom>
              <a:blipFill>
                <a:blip r:embed="rId3"/>
                <a:stretch>
                  <a:fillRect b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1D8B2F04-81F3-4184-A8D2-452175C9EE8B}"/>
              </a:ext>
            </a:extLst>
          </p:cNvPr>
          <p:cNvSpPr/>
          <p:nvPr/>
        </p:nvSpPr>
        <p:spPr>
          <a:xfrm>
            <a:off x="16078200" y="487391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080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3">
            <a:extLst>
              <a:ext uri="{FF2B5EF4-FFF2-40B4-BE49-F238E27FC236}">
                <a16:creationId xmlns:a16="http://schemas.microsoft.com/office/drawing/2014/main" id="{A9C6681F-75FA-42F5-991C-80F09C08AC99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FC4FCD-3882-4D0E-9C2C-A16AE80FD154}"/>
              </a:ext>
            </a:extLst>
          </p:cNvPr>
          <p:cNvGrpSpPr/>
          <p:nvPr/>
        </p:nvGrpSpPr>
        <p:grpSpPr>
          <a:xfrm>
            <a:off x="514422" y="2527810"/>
            <a:ext cx="23391942" cy="5647450"/>
            <a:chOff x="992187" y="2564544"/>
            <a:chExt cx="22353091" cy="4088087"/>
          </a:xfrm>
        </p:grpSpPr>
        <p:sp>
          <p:nvSpPr>
            <p:cNvPr id="4" name="Rounded Rectangle 133">
              <a:extLst>
                <a:ext uri="{FF2B5EF4-FFF2-40B4-BE49-F238E27FC236}">
                  <a16:creationId xmlns:a16="http://schemas.microsoft.com/office/drawing/2014/main" id="{E20FD481-67E3-4E91-A76D-149745DDE725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849191A-75BC-4083-9203-02CE0691D6C8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6" name="Isosceles Triangle 44">
                <a:extLst>
                  <a:ext uri="{FF2B5EF4-FFF2-40B4-BE49-F238E27FC236}">
                    <a16:creationId xmlns:a16="http://schemas.microsoft.com/office/drawing/2014/main" id="{10E14C9E-DB04-473A-8D1D-936CD7828F8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Pentagon 136">
                <a:extLst>
                  <a:ext uri="{FF2B5EF4-FFF2-40B4-BE49-F238E27FC236}">
                    <a16:creationId xmlns:a16="http://schemas.microsoft.com/office/drawing/2014/main" id="{E5A61EFC-9A85-470F-AB84-76DF860B0F47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Group 11">
                <a:extLst>
                  <a:ext uri="{FF2B5EF4-FFF2-40B4-BE49-F238E27FC236}">
                    <a16:creationId xmlns:a16="http://schemas.microsoft.com/office/drawing/2014/main" id="{07873FE0-4EB6-45B6-85DE-E36C55CA1AC0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1" name="Freeform 140">
                  <a:extLst>
                    <a:ext uri="{FF2B5EF4-FFF2-40B4-BE49-F238E27FC236}">
                      <a16:creationId xmlns:a16="http://schemas.microsoft.com/office/drawing/2014/main" id="{CD4D5AF9-CC47-4703-85C1-296706D076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2" name="Freeform 141">
                  <a:extLst>
                    <a:ext uri="{FF2B5EF4-FFF2-40B4-BE49-F238E27FC236}">
                      <a16:creationId xmlns:a16="http://schemas.microsoft.com/office/drawing/2014/main" id="{A4F64829-80FA-4018-AC62-52FE4DCB9F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3" name="Freeform 142">
                  <a:extLst>
                    <a:ext uri="{FF2B5EF4-FFF2-40B4-BE49-F238E27FC236}">
                      <a16:creationId xmlns:a16="http://schemas.microsoft.com/office/drawing/2014/main" id="{65B32A8B-109B-40B8-8CE5-81F2E9723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73E04EA-0FFF-4B28-8508-EFCD15EDA4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6F6B725-2780-4CFD-92C2-DDED65B27C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E09A07D-CA6F-4F2B-9520-091F224AA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6AD4D1-9C72-4EAA-BA99-4E340CB8B5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9" name="Chevron 138">
                <a:extLst>
                  <a:ext uri="{FF2B5EF4-FFF2-40B4-BE49-F238E27FC236}">
                    <a16:creationId xmlns:a16="http://schemas.microsoft.com/office/drawing/2014/main" id="{308F9144-D3FE-4BEA-B342-70E01C56E6C6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A73C17EA-9CD8-4815-84B0-699404FB92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8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9C895E-9DDE-4E77-8B53-6A4270921BAF}"/>
                  </a:ext>
                </a:extLst>
              </p:cNvPr>
              <p:cNvSpPr txBox="1"/>
              <p:nvPr/>
            </p:nvSpPr>
            <p:spPr>
              <a:xfrm>
                <a:off x="2514600" y="3276600"/>
                <a:ext cx="18745200" cy="2317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1000"/>
                  </a:spcAft>
                  <a:buClr>
                    <a:srgbClr val="0000FF"/>
                  </a:buClr>
                  <a:tabLst>
                    <a:tab pos="628650" algn="l"/>
                  </a:tabLst>
                </a:pPr>
                <a:r>
                  <a:rPr lang="en-US" sz="50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14:m>
                  <m:oMath xmlns:m="http://schemas.openxmlformats.org/officeDocument/2006/math">
                    <m: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9C895E-9DDE-4E77-8B53-6A4270921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276600"/>
                <a:ext cx="18745200" cy="2317301"/>
              </a:xfrm>
              <a:prstGeom prst="rect">
                <a:avLst/>
              </a:prstGeom>
              <a:blipFill>
                <a:blip r:embed="rId2"/>
                <a:stretch>
                  <a:fillRect l="-1496" r="-1463" b="-1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E1D49C-2F18-4308-848D-B41A9AA36C13}"/>
                  </a:ext>
                </a:extLst>
              </p:cNvPr>
              <p:cNvSpPr txBox="1"/>
              <p:nvPr/>
            </p:nvSpPr>
            <p:spPr>
              <a:xfrm>
                <a:off x="3644199" y="5798140"/>
                <a:ext cx="16701201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     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E1D49C-2F18-4308-848D-B41A9AA36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199" y="5798140"/>
                <a:ext cx="16701201" cy="906274"/>
              </a:xfrm>
              <a:prstGeom prst="rect">
                <a:avLst/>
              </a:prstGeom>
              <a:blipFill>
                <a:blip r:embed="rId3"/>
                <a:stretch>
                  <a:fillRect t="-10067" b="-3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339F7E37-91E1-4404-BCF3-E631630BF8C7}"/>
              </a:ext>
            </a:extLst>
          </p:cNvPr>
          <p:cNvSpPr/>
          <p:nvPr/>
        </p:nvSpPr>
        <p:spPr>
          <a:xfrm>
            <a:off x="17589493" y="57150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972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3">
            <a:extLst>
              <a:ext uri="{FF2B5EF4-FFF2-40B4-BE49-F238E27FC236}">
                <a16:creationId xmlns:a16="http://schemas.microsoft.com/office/drawing/2014/main" id="{663B1747-1933-4C02-A774-94C3E31E6B55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6841E8-24C2-4573-BFFC-8BF02E18CC1E}"/>
              </a:ext>
            </a:extLst>
          </p:cNvPr>
          <p:cNvGrpSpPr/>
          <p:nvPr/>
        </p:nvGrpSpPr>
        <p:grpSpPr>
          <a:xfrm>
            <a:off x="514422" y="2492143"/>
            <a:ext cx="23326974" cy="6499457"/>
            <a:chOff x="992187" y="2538725"/>
            <a:chExt cx="22291008" cy="3985631"/>
          </a:xfrm>
        </p:grpSpPr>
        <p:sp>
          <p:nvSpPr>
            <p:cNvPr id="4" name="Rounded Rectangle 133">
              <a:extLst>
                <a:ext uri="{FF2B5EF4-FFF2-40B4-BE49-F238E27FC236}">
                  <a16:creationId xmlns:a16="http://schemas.microsoft.com/office/drawing/2014/main" id="{0BBED5A1-4BB1-496A-8F7A-4FEC0C4A7CA6}"/>
                </a:ext>
              </a:extLst>
            </p:cNvPr>
            <p:cNvSpPr/>
            <p:nvPr/>
          </p:nvSpPr>
          <p:spPr bwMode="auto">
            <a:xfrm>
              <a:off x="1083138" y="2538725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3D9D64-04B3-464F-9BF6-2527DC1AE930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6" name="Isosceles Triangle 44">
                <a:extLst>
                  <a:ext uri="{FF2B5EF4-FFF2-40B4-BE49-F238E27FC236}">
                    <a16:creationId xmlns:a16="http://schemas.microsoft.com/office/drawing/2014/main" id="{6A4A373D-DC1B-425C-8354-FA28DAE8B4D4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Pentagon 136">
                <a:extLst>
                  <a:ext uri="{FF2B5EF4-FFF2-40B4-BE49-F238E27FC236}">
                    <a16:creationId xmlns:a16="http://schemas.microsoft.com/office/drawing/2014/main" id="{6912E4BF-0BA9-44F2-88E1-1BA1682AF9B8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Group 11">
                <a:extLst>
                  <a:ext uri="{FF2B5EF4-FFF2-40B4-BE49-F238E27FC236}">
                    <a16:creationId xmlns:a16="http://schemas.microsoft.com/office/drawing/2014/main" id="{862F1AC6-C71B-42FE-BD2E-1F5B4A279C1C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1" name="Freeform 140">
                  <a:extLst>
                    <a:ext uri="{FF2B5EF4-FFF2-40B4-BE49-F238E27FC236}">
                      <a16:creationId xmlns:a16="http://schemas.microsoft.com/office/drawing/2014/main" id="{775E1DA6-9A57-490F-BFC3-82EC620678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2" name="Freeform 141">
                  <a:extLst>
                    <a:ext uri="{FF2B5EF4-FFF2-40B4-BE49-F238E27FC236}">
                      <a16:creationId xmlns:a16="http://schemas.microsoft.com/office/drawing/2014/main" id="{52371C2E-5196-4AD2-87C0-7F3B3B29FF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3" name="Freeform 142">
                  <a:extLst>
                    <a:ext uri="{FF2B5EF4-FFF2-40B4-BE49-F238E27FC236}">
                      <a16:creationId xmlns:a16="http://schemas.microsoft.com/office/drawing/2014/main" id="{5F086A60-E360-4846-A70D-98AB03BFD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D30567F-94E4-4054-8633-0802E7528A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59C1346-EA0F-4FB3-BA69-4DA72C1EA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C84CD16-3478-4640-9DFA-5DCC4DF47A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BF5F193E-182D-4220-919B-495CA1EEC3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9" name="Chevron 138">
                <a:extLst>
                  <a:ext uri="{FF2B5EF4-FFF2-40B4-BE49-F238E27FC236}">
                    <a16:creationId xmlns:a16="http://schemas.microsoft.com/office/drawing/2014/main" id="{2F58257B-D885-46FD-BA3F-7F7D48960FF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0D125576-D0C2-4F01-9376-DBC07A4A23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8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A1F448D-D572-430B-A878-79AE59E5C635}"/>
              </a:ext>
            </a:extLst>
          </p:cNvPr>
          <p:cNvSpPr txBox="1"/>
          <p:nvPr/>
        </p:nvSpPr>
        <p:spPr>
          <a:xfrm>
            <a:off x="3962400" y="2944318"/>
            <a:ext cx="15316200" cy="5513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srgbClr val="0000FF"/>
              </a:buClr>
              <a:tabLst>
                <a:tab pos="628650" algn="l"/>
              </a:tabLst>
            </a:pPr>
            <a:r>
              <a:rPr lang="vi-VN" sz="4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 </a:t>
            </a:r>
            <a:r>
              <a:rPr lang="vi-VN" sz="4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khẳng </a:t>
            </a:r>
            <a:r>
              <a:rPr lang="vi-VN" sz="4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 đúng</a:t>
            </a:r>
            <a:r>
              <a:rPr lang="en-US" sz="4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</a:pPr>
            <a:r>
              <a:rPr lang="vi-VN" sz="4800" b="1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vi-VN" sz="4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 vectơ </a:t>
            </a:r>
            <a:r>
              <a:rPr lang="vi-VN" sz="4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cùng phương thì cùng hướng.</a:t>
            </a:r>
            <a:endParaRPr lang="en-US" sz="4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</a:pPr>
            <a:r>
              <a:rPr lang="vi-VN" sz="4800" b="1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vi-VN" sz="48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 v</a:t>
            </a:r>
            <a:r>
              <a:rPr lang="en-US" sz="4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vi-VN" sz="4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ctơ </a:t>
            </a:r>
            <a:r>
              <a:rPr lang="vi-VN" sz="4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cùng hướng thì cùng phương.</a:t>
            </a:r>
            <a:endParaRPr lang="en-US" sz="4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</a:pPr>
            <a:r>
              <a:rPr lang="vi-VN" sz="4800" b="1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vi-VN" sz="4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vi-VN" sz="4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ai v</a:t>
            </a:r>
            <a:r>
              <a:rPr lang="en-US" sz="4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vi-VN" sz="4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ctơ </a:t>
            </a:r>
            <a:r>
              <a:rPr lang="vi-VN" sz="4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cùng phương thì có giá song song nhau.</a:t>
            </a:r>
            <a:endParaRPr lang="en-US" sz="4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  <a:spcAft>
                <a:spcPts val="1000"/>
              </a:spcAft>
            </a:pPr>
            <a:r>
              <a:rPr lang="vi-VN" sz="4800" b="1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vi-VN" sz="4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 vectơ </a:t>
            </a:r>
            <a:r>
              <a:rPr lang="vi-VN" sz="4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cùng hướng thì có giá song song nhau.</a:t>
            </a:r>
            <a:endParaRPr lang="en-US" sz="4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AA4E870-7F6E-40AC-BBD2-180FF02848DC}"/>
              </a:ext>
            </a:extLst>
          </p:cNvPr>
          <p:cNvSpPr/>
          <p:nvPr/>
        </p:nvSpPr>
        <p:spPr>
          <a:xfrm>
            <a:off x="4261447" y="53340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108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3">
            <a:extLst>
              <a:ext uri="{FF2B5EF4-FFF2-40B4-BE49-F238E27FC236}">
                <a16:creationId xmlns:a16="http://schemas.microsoft.com/office/drawing/2014/main" id="{50869DE5-C20B-4529-95EA-474986E2514B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8C489A-CDF6-40E7-BD93-466607BC8F89}"/>
              </a:ext>
            </a:extLst>
          </p:cNvPr>
          <p:cNvGrpSpPr/>
          <p:nvPr/>
        </p:nvGrpSpPr>
        <p:grpSpPr>
          <a:xfrm>
            <a:off x="576315" y="2539109"/>
            <a:ext cx="23403683" cy="6578976"/>
            <a:chOff x="992187" y="2564544"/>
            <a:chExt cx="22364311" cy="4034394"/>
          </a:xfrm>
        </p:grpSpPr>
        <p:sp>
          <p:nvSpPr>
            <p:cNvPr id="4" name="Rounded Rectangle 133">
              <a:extLst>
                <a:ext uri="{FF2B5EF4-FFF2-40B4-BE49-F238E27FC236}">
                  <a16:creationId xmlns:a16="http://schemas.microsoft.com/office/drawing/2014/main" id="{57A4E13D-3031-4E10-9789-68F3267CF481}"/>
                </a:ext>
              </a:extLst>
            </p:cNvPr>
            <p:cNvSpPr/>
            <p:nvPr/>
          </p:nvSpPr>
          <p:spPr bwMode="auto">
            <a:xfrm>
              <a:off x="1156441" y="261330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DC48D8C-47A9-4506-A1A1-A8351EF462E5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6" name="Isosceles Triangle 44">
                <a:extLst>
                  <a:ext uri="{FF2B5EF4-FFF2-40B4-BE49-F238E27FC236}">
                    <a16:creationId xmlns:a16="http://schemas.microsoft.com/office/drawing/2014/main" id="{99BD878A-EE96-4D61-BA6E-5F1C77E4DBFA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Pentagon 136">
                <a:extLst>
                  <a:ext uri="{FF2B5EF4-FFF2-40B4-BE49-F238E27FC236}">
                    <a16:creationId xmlns:a16="http://schemas.microsoft.com/office/drawing/2014/main" id="{99052F66-62FE-422E-A43A-29297072AAFA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Group 11">
                <a:extLst>
                  <a:ext uri="{FF2B5EF4-FFF2-40B4-BE49-F238E27FC236}">
                    <a16:creationId xmlns:a16="http://schemas.microsoft.com/office/drawing/2014/main" id="{76AABF84-CCC2-4116-9A52-764DD8550BC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1" name="Freeform 140">
                  <a:extLst>
                    <a:ext uri="{FF2B5EF4-FFF2-40B4-BE49-F238E27FC236}">
                      <a16:creationId xmlns:a16="http://schemas.microsoft.com/office/drawing/2014/main" id="{93DC0D6D-9E01-495B-BB6A-D8DF5A36A7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2" name="Freeform 141">
                  <a:extLst>
                    <a:ext uri="{FF2B5EF4-FFF2-40B4-BE49-F238E27FC236}">
                      <a16:creationId xmlns:a16="http://schemas.microsoft.com/office/drawing/2014/main" id="{E99E78C1-3CF3-4D42-A4F5-188791365B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3" name="Freeform 142">
                  <a:extLst>
                    <a:ext uri="{FF2B5EF4-FFF2-40B4-BE49-F238E27FC236}">
                      <a16:creationId xmlns:a16="http://schemas.microsoft.com/office/drawing/2014/main" id="{F4253195-B446-4F77-9801-CBC434BA84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7D86180-1FA1-46D0-A179-F2219D8D3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2DC4B3E-933A-41F6-976B-CD79B5692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4FB8E34-645E-4EE4-9F96-5A8638472F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C589274-B422-429F-BC4C-737CCEF420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9" name="Chevron 138">
                <a:extLst>
                  <a:ext uri="{FF2B5EF4-FFF2-40B4-BE49-F238E27FC236}">
                    <a16:creationId xmlns:a16="http://schemas.microsoft.com/office/drawing/2014/main" id="{282C3B60-4DA7-4891-A49E-C0D08DE0B921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4B5CE36F-E42B-4762-843F-811E9AB831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498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10.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20" name="Flowchart: Data 19">
            <a:extLst>
              <a:ext uri="{FF2B5EF4-FFF2-40B4-BE49-F238E27FC236}">
                <a16:creationId xmlns:a16="http://schemas.microsoft.com/office/drawing/2014/main" id="{8F3E2FDA-37EB-4308-A77E-30E792A2CA19}"/>
              </a:ext>
            </a:extLst>
          </p:cNvPr>
          <p:cNvSpPr/>
          <p:nvPr/>
        </p:nvSpPr>
        <p:spPr>
          <a:xfrm>
            <a:off x="19380890" y="5404702"/>
            <a:ext cx="45719" cy="45719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C76DC10-CBE7-43F2-9FFF-3722212790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895689"/>
              </p:ext>
            </p:extLst>
          </p:nvPr>
        </p:nvGraphicFramePr>
        <p:xfrm>
          <a:off x="8458200" y="5313954"/>
          <a:ext cx="136988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80" imgH="215526" progId="Equation.DSMT4">
                  <p:embed/>
                </p:oleObj>
              </mc:Choice>
              <mc:Fallback>
                <p:oleObj name="Equation" r:id="rId2" imgW="126780" imgH="215526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6541534-C810-4B19-8E48-5CABFA4613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5313954"/>
                        <a:ext cx="136988" cy="21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571E04-602C-4AA9-B7C2-CE9614273D24}"/>
                  </a:ext>
                </a:extLst>
              </p:cNvPr>
              <p:cNvSpPr txBox="1"/>
              <p:nvPr/>
            </p:nvSpPr>
            <p:spPr>
              <a:xfrm>
                <a:off x="3505200" y="2494554"/>
                <a:ext cx="21412200" cy="5887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>
                    <a:srgbClr val="0000FF"/>
                  </a:buClr>
                  <a:tabLst>
                    <a:tab pos="628650" algn="l"/>
                  </a:tabLst>
                </a:pPr>
                <a:r>
                  <a:rPr lang="en-US" sz="5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đúng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 algn="just"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 algn="just"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571E04-602C-4AA9-B7C2-CE9614273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494554"/>
                <a:ext cx="21412200" cy="5887446"/>
              </a:xfrm>
              <a:prstGeom prst="rect">
                <a:avLst/>
              </a:prstGeom>
              <a:blipFill>
                <a:blip r:embed="rId4"/>
                <a:stretch>
                  <a:fillRect b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919097A2-E7DF-43BC-BA1B-A375B3836E13}"/>
              </a:ext>
            </a:extLst>
          </p:cNvPr>
          <p:cNvSpPr/>
          <p:nvPr/>
        </p:nvSpPr>
        <p:spPr>
          <a:xfrm>
            <a:off x="3536474" y="4940207"/>
            <a:ext cx="1186565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9954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3">
            <a:extLst>
              <a:ext uri="{FF2B5EF4-FFF2-40B4-BE49-F238E27FC236}">
                <a16:creationId xmlns:a16="http://schemas.microsoft.com/office/drawing/2014/main" id="{B32E51F6-FB05-4F37-94E6-13DAD27C47B0}"/>
              </a:ext>
            </a:extLst>
          </p:cNvPr>
          <p:cNvSpPr txBox="1"/>
          <p:nvPr/>
        </p:nvSpPr>
        <p:spPr>
          <a:xfrm>
            <a:off x="1038761" y="948741"/>
            <a:ext cx="6783373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TẬP </a:t>
            </a:r>
            <a:endParaRPr lang="en-US" sz="48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ata 17">
            <a:extLst>
              <a:ext uri="{FF2B5EF4-FFF2-40B4-BE49-F238E27FC236}">
                <a16:creationId xmlns:a16="http://schemas.microsoft.com/office/drawing/2014/main" id="{0DB605A8-8B83-4A62-B7ED-DB7B7719F39A}"/>
              </a:ext>
            </a:extLst>
          </p:cNvPr>
          <p:cNvSpPr/>
          <p:nvPr/>
        </p:nvSpPr>
        <p:spPr>
          <a:xfrm>
            <a:off x="19380890" y="5404702"/>
            <a:ext cx="45719" cy="45719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E4C08E9-27EE-4A93-B02E-28105A0B23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31128"/>
              </p:ext>
            </p:extLst>
          </p:nvPr>
        </p:nvGraphicFramePr>
        <p:xfrm>
          <a:off x="8458200" y="5313954"/>
          <a:ext cx="136988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80" imgH="215526" progId="Equation.DSMT4">
                  <p:embed/>
                </p:oleObj>
              </mc:Choice>
              <mc:Fallback>
                <p:oleObj name="Equation" r:id="rId2" imgW="126780" imgH="215526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C76DC10-CBE7-43F2-9FFF-3722212790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5313954"/>
                        <a:ext cx="136988" cy="21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6DC5493-811D-46AA-9985-E6A842E0039E}"/>
              </a:ext>
            </a:extLst>
          </p:cNvPr>
          <p:cNvSpPr txBox="1"/>
          <p:nvPr/>
        </p:nvSpPr>
        <p:spPr>
          <a:xfrm>
            <a:off x="914400" y="1905000"/>
            <a:ext cx="5410200" cy="842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(SGK/tr7)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73896D-1A57-4FB9-A0A5-39BB9221A58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867565" y="3367864"/>
            <a:ext cx="17754600" cy="5181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6D90B56-8216-4761-8180-6369E449F1CC}"/>
              </a:ext>
            </a:extLst>
          </p:cNvPr>
          <p:cNvSpPr txBox="1"/>
          <p:nvPr/>
        </p:nvSpPr>
        <p:spPr>
          <a:xfrm>
            <a:off x="1447800" y="9148473"/>
            <a:ext cx="8409116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vectơ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A9B671-20BC-44CF-8731-5910E948E457}"/>
                  </a:ext>
                </a:extLst>
              </p:cNvPr>
              <p:cNvSpPr txBox="1"/>
              <p:nvPr/>
            </p:nvSpPr>
            <p:spPr>
              <a:xfrm>
                <a:off x="10000044" y="8994156"/>
                <a:ext cx="2784764" cy="920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A9B671-20BC-44CF-8731-5910E948E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044" y="8994156"/>
                <a:ext cx="2784764" cy="920701"/>
              </a:xfrm>
              <a:prstGeom prst="rect">
                <a:avLst/>
              </a:prstGeom>
              <a:blipFill>
                <a:blip r:embed="rId5"/>
                <a:stretch>
                  <a:fillRect t="-5298" b="-3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0CB5F94-D77B-4F4C-95F2-E172D6D72449}"/>
                  </a:ext>
                </a:extLst>
              </p:cNvPr>
              <p:cNvSpPr txBox="1"/>
              <p:nvPr/>
            </p:nvSpPr>
            <p:spPr>
              <a:xfrm>
                <a:off x="11670902" y="9073457"/>
                <a:ext cx="4156364" cy="829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0CB5F94-D77B-4F4C-95F2-E172D6D72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0902" y="9073457"/>
                <a:ext cx="4156364" cy="829394"/>
              </a:xfrm>
              <a:prstGeom prst="rect">
                <a:avLst/>
              </a:prstGeom>
              <a:blipFill>
                <a:blip r:embed="rId6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29022C00-FBBC-4AEE-8E7F-8EDF9B6D8EAF}"/>
              </a:ext>
            </a:extLst>
          </p:cNvPr>
          <p:cNvSpPr txBox="1"/>
          <p:nvPr/>
        </p:nvSpPr>
        <p:spPr>
          <a:xfrm>
            <a:off x="1553274" y="8119994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giải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D8BE3B-0B25-436B-8475-0271BAFAA289}"/>
                  </a:ext>
                </a:extLst>
              </p:cNvPr>
              <p:cNvSpPr txBox="1"/>
              <p:nvPr/>
            </p:nvSpPr>
            <p:spPr>
              <a:xfrm>
                <a:off x="15102573" y="9073324"/>
                <a:ext cx="2667000" cy="829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D8BE3B-0B25-436B-8475-0271BAFAA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2573" y="9073324"/>
                <a:ext cx="2667000" cy="829394"/>
              </a:xfrm>
              <a:prstGeom prst="rect">
                <a:avLst/>
              </a:prstGeom>
              <a:blipFill>
                <a:blip r:embed="rId7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6384FEC3-D05F-43E7-85F3-2BF6358AA77A}"/>
              </a:ext>
            </a:extLst>
          </p:cNvPr>
          <p:cNvSpPr txBox="1"/>
          <p:nvPr/>
        </p:nvSpPr>
        <p:spPr>
          <a:xfrm>
            <a:off x="1466816" y="9929331"/>
            <a:ext cx="7715696" cy="829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vectơ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D6ADAE-D15A-496D-8629-1B78EB627DB6}"/>
                  </a:ext>
                </a:extLst>
              </p:cNvPr>
              <p:cNvSpPr txBox="1"/>
              <p:nvPr/>
            </p:nvSpPr>
            <p:spPr>
              <a:xfrm>
                <a:off x="9254076" y="9883678"/>
                <a:ext cx="2834640" cy="915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D6ADAE-D15A-496D-8629-1B78EB627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076" y="9883678"/>
                <a:ext cx="2834640" cy="915764"/>
              </a:xfrm>
              <a:prstGeom prst="rect">
                <a:avLst/>
              </a:prstGeom>
              <a:blipFill>
                <a:blip r:embed="rId8"/>
                <a:stretch>
                  <a:fillRect t="-5298" b="-3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AC992F-E596-4DD3-9BC8-2954CDE8875E}"/>
                  </a:ext>
                </a:extLst>
              </p:cNvPr>
              <p:cNvSpPr txBox="1"/>
              <p:nvPr/>
            </p:nvSpPr>
            <p:spPr>
              <a:xfrm>
                <a:off x="11453025" y="9966552"/>
                <a:ext cx="3291840" cy="829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AC992F-E596-4DD3-9BC8-2954CDE88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3025" y="9966552"/>
                <a:ext cx="3291840" cy="829394"/>
              </a:xfrm>
              <a:prstGeom prst="rect">
                <a:avLst/>
              </a:prstGeom>
              <a:blipFill>
                <a:blip r:embed="rId9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E04EEFA7-1481-42B6-9C40-AF0998E4D927}"/>
              </a:ext>
            </a:extLst>
          </p:cNvPr>
          <p:cNvSpPr txBox="1"/>
          <p:nvPr/>
        </p:nvSpPr>
        <p:spPr>
          <a:xfrm>
            <a:off x="1453934" y="10754760"/>
            <a:ext cx="8797918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vectơ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B8526B3-61B7-41A1-9BF9-84278BF2B43B}"/>
                  </a:ext>
                </a:extLst>
              </p:cNvPr>
              <p:cNvSpPr txBox="1"/>
              <p:nvPr/>
            </p:nvSpPr>
            <p:spPr>
              <a:xfrm>
                <a:off x="9782323" y="10753730"/>
                <a:ext cx="2834640" cy="829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B8526B3-61B7-41A1-9BF9-84278BF2B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323" y="10753730"/>
                <a:ext cx="2834640" cy="829394"/>
              </a:xfrm>
              <a:prstGeom prst="rect">
                <a:avLst/>
              </a:prstGeom>
              <a:blipFill>
                <a:blip r:embed="rId10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64E6293-5ECD-4408-A3A2-F71A968887B6}"/>
                  </a:ext>
                </a:extLst>
              </p:cNvPr>
              <p:cNvSpPr txBox="1"/>
              <p:nvPr/>
            </p:nvSpPr>
            <p:spPr>
              <a:xfrm>
                <a:off x="11813950" y="10800822"/>
                <a:ext cx="8026632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64E6293-5ECD-4408-A3A2-F71A96888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3950" y="10800822"/>
                <a:ext cx="8026632" cy="861774"/>
              </a:xfrm>
              <a:prstGeom prst="rect">
                <a:avLst/>
              </a:prstGeom>
              <a:blipFill>
                <a:blip r:embed="rId11"/>
                <a:stretch>
                  <a:fillRect t="-15603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3A27EA79-DABA-4E51-BE80-0C52C9C65BAB}"/>
              </a:ext>
            </a:extLst>
          </p:cNvPr>
          <p:cNvSpPr txBox="1"/>
          <p:nvPr/>
        </p:nvSpPr>
        <p:spPr>
          <a:xfrm>
            <a:off x="1455155" y="11564853"/>
            <a:ext cx="7572669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vectơ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9A3CA3-C13F-4E9B-9E42-07A53872342C}"/>
                  </a:ext>
                </a:extLst>
              </p:cNvPr>
              <p:cNvSpPr txBox="1"/>
              <p:nvPr/>
            </p:nvSpPr>
            <p:spPr>
              <a:xfrm>
                <a:off x="8639874" y="11545372"/>
                <a:ext cx="4739640" cy="829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9A3CA3-C13F-4E9B-9E42-07A538723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874" y="11545372"/>
                <a:ext cx="4739640" cy="829394"/>
              </a:xfrm>
              <a:prstGeom prst="rect">
                <a:avLst/>
              </a:prstGeom>
              <a:blipFill>
                <a:blip r:embed="rId12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9C314DF6-D46A-49A0-B402-EA278309A0CE}"/>
              </a:ext>
            </a:extLst>
          </p:cNvPr>
          <p:cNvSpPr txBox="1"/>
          <p:nvPr/>
        </p:nvSpPr>
        <p:spPr>
          <a:xfrm>
            <a:off x="5739646" y="1905000"/>
            <a:ext cx="179585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1.4, hãy chỉ ra các vectơ cùng phương, cùng hướng, ngược hướng và</a:t>
            </a:r>
            <a:r>
              <a:rPr lang="el-GR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các vectơ bằng nhau. </a:t>
            </a:r>
          </a:p>
        </p:txBody>
      </p:sp>
    </p:spTree>
    <p:extLst>
      <p:ext uri="{BB962C8B-B14F-4D97-AF65-F5344CB8AC3E}">
        <p14:creationId xmlns:p14="http://schemas.microsoft.com/office/powerpoint/2010/main" val="36151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>
            <a:extLst>
              <a:ext uri="{FF2B5EF4-FFF2-40B4-BE49-F238E27FC236}">
                <a16:creationId xmlns:a16="http://schemas.microsoft.com/office/drawing/2014/main" id="{F071FB05-DB63-4CBA-AF8E-2FB9FC95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130300"/>
            <a:ext cx="12420600" cy="1384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600"/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8B869E27-095A-4C21-9294-338DA06ED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2453414"/>
            <a:ext cx="19361150" cy="5118961"/>
          </a:xfrm>
          <a:prstGeom prst="rect">
            <a:avLst/>
          </a:prstGeom>
          <a:solidFill>
            <a:srgbClr val="333300"/>
          </a:solidFill>
        </p:spPr>
      </p:pic>
      <p:sp>
        <p:nvSpPr>
          <p:cNvPr id="40965" name="WordArt 5">
            <a:extLst>
              <a:ext uri="{FF2B5EF4-FFF2-40B4-BE49-F238E27FC236}">
                <a16:creationId xmlns:a16="http://schemas.microsoft.com/office/drawing/2014/main" id="{9B338B5E-98F8-4D20-8653-BD3E6C3ECA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91400" y="1390650"/>
            <a:ext cx="9601200" cy="1047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hình ảnh sau:</a:t>
            </a:r>
          </a:p>
        </p:txBody>
      </p:sp>
      <p:grpSp>
        <p:nvGrpSpPr>
          <p:cNvPr id="40970" name="Group 10">
            <a:extLst>
              <a:ext uri="{FF2B5EF4-FFF2-40B4-BE49-F238E27FC236}">
                <a16:creationId xmlns:a16="http://schemas.microsoft.com/office/drawing/2014/main" id="{E124DF78-7052-4EED-B4DF-DF2D90E17BC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7709419"/>
            <a:ext cx="11737976" cy="6016107"/>
            <a:chOff x="2699" y="541"/>
            <a:chExt cx="3061" cy="1800"/>
          </a:xfrm>
        </p:grpSpPr>
        <p:pic>
          <p:nvPicPr>
            <p:cNvPr id="40971" name="Picture 11">
              <a:extLst>
                <a:ext uri="{FF2B5EF4-FFF2-40B4-BE49-F238E27FC236}">
                  <a16:creationId xmlns:a16="http://schemas.microsoft.com/office/drawing/2014/main" id="{BC37E1FE-7C87-4F0D-B935-F36B2E96E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541"/>
              <a:ext cx="2400" cy="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72" name="Line 12">
              <a:extLst>
                <a:ext uri="{FF2B5EF4-FFF2-40B4-BE49-F238E27FC236}">
                  <a16:creationId xmlns:a16="http://schemas.microsoft.com/office/drawing/2014/main" id="{9C3234B4-563B-467F-9929-9360E3087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1703"/>
              <a:ext cx="115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grpSp>
        <p:nvGrpSpPr>
          <p:cNvPr id="40973" name="Group 13">
            <a:extLst>
              <a:ext uri="{FF2B5EF4-FFF2-40B4-BE49-F238E27FC236}">
                <a16:creationId xmlns:a16="http://schemas.microsoft.com/office/drawing/2014/main" id="{67BBFEFC-3E08-45E2-83A1-E578FC8E0E7F}"/>
              </a:ext>
            </a:extLst>
          </p:cNvPr>
          <p:cNvGrpSpPr>
            <a:grpSpLocks/>
          </p:cNvGrpSpPr>
          <p:nvPr/>
        </p:nvGrpSpPr>
        <p:grpSpPr bwMode="auto">
          <a:xfrm>
            <a:off x="12192000" y="6858000"/>
            <a:ext cx="11811000" cy="6858000"/>
            <a:chOff x="0" y="2422"/>
            <a:chExt cx="3046" cy="1898"/>
          </a:xfrm>
        </p:grpSpPr>
        <p:pic>
          <p:nvPicPr>
            <p:cNvPr id="40974" name="Picture 14">
              <a:extLst>
                <a:ext uri="{FF2B5EF4-FFF2-40B4-BE49-F238E27FC236}">
                  <a16:creationId xmlns:a16="http://schemas.microsoft.com/office/drawing/2014/main" id="{F7293861-CC2E-4A3C-86A4-B5B95F0FA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55"/>
              <a:ext cx="2505" cy="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75" name="Line 15">
              <a:extLst>
                <a:ext uri="{FF2B5EF4-FFF2-40B4-BE49-F238E27FC236}">
                  <a16:creationId xmlns:a16="http://schemas.microsoft.com/office/drawing/2014/main" id="{56C50FC3-7295-46CB-802D-AA3F30D565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7" y="2422"/>
              <a:ext cx="1089" cy="67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3">
            <a:extLst>
              <a:ext uri="{FF2B5EF4-FFF2-40B4-BE49-F238E27FC236}">
                <a16:creationId xmlns:a16="http://schemas.microsoft.com/office/drawing/2014/main" id="{406E7108-A684-48EC-9D98-CB9FF49F7D41}"/>
              </a:ext>
            </a:extLst>
          </p:cNvPr>
          <p:cNvSpPr txBox="1"/>
          <p:nvPr/>
        </p:nvSpPr>
        <p:spPr>
          <a:xfrm>
            <a:off x="1219200" y="914400"/>
            <a:ext cx="6783373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TẬP</a:t>
            </a:r>
            <a:endParaRPr lang="en-US" sz="48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3EFE08-F5E3-40EF-B021-471C8BD41855}"/>
                  </a:ext>
                </a:extLst>
              </p:cNvPr>
              <p:cNvSpPr txBox="1"/>
              <p:nvPr/>
            </p:nvSpPr>
            <p:spPr>
              <a:xfrm>
                <a:off x="1219200" y="1656100"/>
                <a:ext cx="22326600" cy="2280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3. (SGK/</a:t>
                </a:r>
                <a:r>
                  <a:rPr lang="en-US" sz="48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tr7)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3EFE08-F5E3-40EF-B021-471C8BD41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656100"/>
                <a:ext cx="22326600" cy="2280624"/>
              </a:xfrm>
              <a:prstGeom prst="rect">
                <a:avLst/>
              </a:prstGeom>
              <a:blipFill>
                <a:blip r:embed="rId2"/>
                <a:stretch>
                  <a:fillRect l="-1229" b="-1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F966AD-0EA2-4CA3-82CB-2DBFC8458835}"/>
                  </a:ext>
                </a:extLst>
              </p:cNvPr>
              <p:cNvSpPr txBox="1"/>
              <p:nvPr/>
            </p:nvSpPr>
            <p:spPr>
              <a:xfrm>
                <a:off x="1882876" y="6314467"/>
                <a:ext cx="15414523" cy="1808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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</m:e>
                        </m:eqArr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𝐴𝐵𝐷𝐶</m:t>
                    </m:r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F966AD-0EA2-4CA3-82CB-2DBFC8458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876" y="6314467"/>
                <a:ext cx="15414523" cy="1808700"/>
              </a:xfrm>
              <a:prstGeom prst="rect">
                <a:avLst/>
              </a:prstGeom>
              <a:blipFill>
                <a:blip r:embed="rId3"/>
                <a:stretch>
                  <a:fillRect l="-1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39B24AC0-9B42-4EDD-AF66-72402DB94122}"/>
              </a:ext>
            </a:extLst>
          </p:cNvPr>
          <p:cNvSpPr txBox="1"/>
          <p:nvPr/>
        </p:nvSpPr>
        <p:spPr>
          <a:xfrm>
            <a:off x="1371600" y="4455743"/>
            <a:ext cx="2566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3BF4C-8DC4-4D4D-BCE8-73735A5116FD}"/>
                  </a:ext>
                </a:extLst>
              </p:cNvPr>
              <p:cNvSpPr txBox="1"/>
              <p:nvPr/>
            </p:nvSpPr>
            <p:spPr>
              <a:xfrm>
                <a:off x="1676400" y="8331136"/>
                <a:ext cx="19278600" cy="2795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85800" indent="-68580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"/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fr-FR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𝐴𝐵𝐷𝐶</m:t>
                    </m:r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à </m:t>
                            </m:r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0" i="0" smtClean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0" i="0" smtClean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ù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𝑛𝑔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ướ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𝑛𝑔</m:t>
                            </m:r>
                          </m:e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</m:e>
                        </m:eqArr>
                      </m:e>
                    </m:d>
                  </m:oMath>
                </a14:m>
                <a:endParaRPr lang="en-US" sz="48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3BF4C-8DC4-4D4D-BCE8-73735A511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8331136"/>
                <a:ext cx="19278600" cy="2795252"/>
              </a:xfrm>
              <a:prstGeom prst="rect">
                <a:avLst/>
              </a:prstGeom>
              <a:blipFill>
                <a:blip r:embed="rId4"/>
                <a:stretch>
                  <a:fillRect l="-1296" b="-1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D77AE6-F0FD-4CB2-B024-67AD94A4BB50}"/>
                  </a:ext>
                </a:extLst>
              </p:cNvPr>
              <p:cNvSpPr txBox="1"/>
              <p:nvPr/>
            </p:nvSpPr>
            <p:spPr>
              <a:xfrm>
                <a:off x="1676400" y="11146811"/>
                <a:ext cx="20040600" cy="903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đủ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fr-FR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hành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D77AE6-F0FD-4CB2-B024-67AD94A4B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1146811"/>
                <a:ext cx="20040600" cy="903965"/>
              </a:xfrm>
              <a:prstGeom prst="rect">
                <a:avLst/>
              </a:prstGeom>
              <a:blipFill>
                <a:blip r:embed="rId5"/>
                <a:stretch>
                  <a:fillRect l="-456" t="-6757" b="-35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arallelogram 26">
            <a:extLst>
              <a:ext uri="{FF2B5EF4-FFF2-40B4-BE49-F238E27FC236}">
                <a16:creationId xmlns:a16="http://schemas.microsoft.com/office/drawing/2014/main" id="{ADC4537D-5F6B-4EE3-9DA6-40B179439DF2}"/>
              </a:ext>
            </a:extLst>
          </p:cNvPr>
          <p:cNvSpPr/>
          <p:nvPr/>
        </p:nvSpPr>
        <p:spPr>
          <a:xfrm>
            <a:off x="17297400" y="6405747"/>
            <a:ext cx="4953000" cy="1568378"/>
          </a:xfrm>
          <a:prstGeom prst="parallelogram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0C3B07-95F2-4102-9B7A-B1FDF2552B85}"/>
              </a:ext>
            </a:extLst>
          </p:cNvPr>
          <p:cNvSpPr txBox="1"/>
          <p:nvPr/>
        </p:nvSpPr>
        <p:spPr>
          <a:xfrm>
            <a:off x="17068800" y="5916724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22EF01-B7C6-41D1-BF8B-23DD51D62D54}"/>
              </a:ext>
            </a:extLst>
          </p:cNvPr>
          <p:cNvSpPr txBox="1"/>
          <p:nvPr/>
        </p:nvSpPr>
        <p:spPr>
          <a:xfrm>
            <a:off x="22250400" y="5924671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9A04E4-89E9-4225-9AD5-61612DE623AA}"/>
              </a:ext>
            </a:extLst>
          </p:cNvPr>
          <p:cNvSpPr txBox="1"/>
          <p:nvPr/>
        </p:nvSpPr>
        <p:spPr>
          <a:xfrm>
            <a:off x="21526500" y="7974124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512DCF-35A5-44EE-AD2D-45C30EF8CAEC}"/>
              </a:ext>
            </a:extLst>
          </p:cNvPr>
          <p:cNvSpPr txBox="1"/>
          <p:nvPr/>
        </p:nvSpPr>
        <p:spPr>
          <a:xfrm>
            <a:off x="16916400" y="7897924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924FF1-4718-457D-A796-DC1815C815CD}"/>
              </a:ext>
            </a:extLst>
          </p:cNvPr>
          <p:cNvSpPr txBox="1"/>
          <p:nvPr/>
        </p:nvSpPr>
        <p:spPr>
          <a:xfrm>
            <a:off x="1371600" y="5448590"/>
            <a:ext cx="2072640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fr-FR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fr-FR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3">
            <a:extLst>
              <a:ext uri="{FF2B5EF4-FFF2-40B4-BE49-F238E27FC236}">
                <a16:creationId xmlns:a16="http://schemas.microsoft.com/office/drawing/2014/main" id="{329BB0A7-D322-46E0-8AE4-28C069D90C46}"/>
              </a:ext>
            </a:extLst>
          </p:cNvPr>
          <p:cNvSpPr txBox="1"/>
          <p:nvPr/>
        </p:nvSpPr>
        <p:spPr>
          <a:xfrm>
            <a:off x="1905000" y="990600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</a:t>
            </a:r>
            <a:endParaRPr lang="en-US" sz="44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3D469B-CF97-4E2A-8D76-EE79D83DCE83}"/>
                  </a:ext>
                </a:extLst>
              </p:cNvPr>
              <p:cNvSpPr txBox="1"/>
              <p:nvPr/>
            </p:nvSpPr>
            <p:spPr>
              <a:xfrm>
                <a:off x="762000" y="2045492"/>
                <a:ext cx="20574000" cy="3388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2743200" algn="ctr"/>
                    <a:tab pos="5486400" algn="r"/>
                    <a:tab pos="457200" algn="l"/>
                  </a:tabLst>
                </a:pPr>
                <a:r>
                  <a:rPr lang="nl-NL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1: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 lục giác đều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𝐴𝐵𝐶𝐷𝐸𝐹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Hãy tìm các vectơ khác vectơ-không có điểm đầu, điểm cuối là đỉnh của lục giác và tâm O sao cho 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Bằng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b) Ngược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3D469B-CF97-4E2A-8D76-EE79D83DC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045492"/>
                <a:ext cx="20574000" cy="3388620"/>
              </a:xfrm>
              <a:prstGeom prst="rect">
                <a:avLst/>
              </a:prstGeom>
              <a:blipFill>
                <a:blip r:embed="rId2"/>
                <a:stretch>
                  <a:fillRect l="-1333" b="-8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D8662E5C-7A22-4990-AA54-8858CFA57D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6085814"/>
            <a:ext cx="7696200" cy="64109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CE0048-31EC-4A11-9968-7734043D496A}"/>
                  </a:ext>
                </a:extLst>
              </p:cNvPr>
              <p:cNvSpPr txBox="1"/>
              <p:nvPr/>
            </p:nvSpPr>
            <p:spPr>
              <a:xfrm>
                <a:off x="1309903" y="7734669"/>
                <a:ext cx="5791200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CE0048-31EC-4A11-9968-7734043D4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903" y="7734669"/>
                <a:ext cx="5791200" cy="960199"/>
              </a:xfrm>
              <a:prstGeom prst="rect">
                <a:avLst/>
              </a:prstGeom>
              <a:blipFill>
                <a:blip r:embed="rId4"/>
                <a:stretch>
                  <a:fillRect l="-4842" t="-4459" b="-29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E498D1-4381-4010-B762-21604FE9A630}"/>
                  </a:ext>
                </a:extLst>
              </p:cNvPr>
              <p:cNvSpPr txBox="1"/>
              <p:nvPr/>
            </p:nvSpPr>
            <p:spPr>
              <a:xfrm>
                <a:off x="1143000" y="9067800"/>
                <a:ext cx="6553200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𝑂𝐹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𝐷𝐸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E498D1-4381-4010-B762-21604FE9A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9067800"/>
                <a:ext cx="6553200" cy="925446"/>
              </a:xfrm>
              <a:prstGeom prst="rect">
                <a:avLst/>
              </a:prstGeom>
              <a:blipFill>
                <a:blip r:embed="rId5"/>
                <a:stretch>
                  <a:fillRect l="-1953" t="-5960" b="-3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C8944F6-F403-4C19-8CBA-C6395F031D8F}"/>
              </a:ext>
            </a:extLst>
          </p:cNvPr>
          <p:cNvSpPr txBox="1"/>
          <p:nvPr/>
        </p:nvSpPr>
        <p:spPr>
          <a:xfrm>
            <a:off x="838200" y="6255603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giải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5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3">
            <a:extLst>
              <a:ext uri="{FF2B5EF4-FFF2-40B4-BE49-F238E27FC236}">
                <a16:creationId xmlns:a16="http://schemas.microsoft.com/office/drawing/2014/main" id="{ED5894B2-E21B-4851-A631-4B08601EBD55}"/>
              </a:ext>
            </a:extLst>
          </p:cNvPr>
          <p:cNvSpPr txBox="1"/>
          <p:nvPr/>
        </p:nvSpPr>
        <p:spPr>
          <a:xfrm>
            <a:off x="2302489" y="1143000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</a:t>
            </a:r>
            <a:endParaRPr lang="en-US" sz="44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C12ABB-6699-4E3C-9120-1819F01916C0}"/>
                  </a:ext>
                </a:extLst>
              </p:cNvPr>
              <p:cNvSpPr txBox="1"/>
              <p:nvPr/>
            </p:nvSpPr>
            <p:spPr>
              <a:xfrm>
                <a:off x="1371600" y="2209800"/>
                <a:ext cx="23393400" cy="2368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2: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đều cạnh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trọng tâm. Gọi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𝐴𝐺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Tính độ dài của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𝐵𝐼</m:t>
                        </m:r>
                      </m:e>
                    </m:acc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C12ABB-6699-4E3C-9120-1819F0191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09800"/>
                <a:ext cx="23393400" cy="2368277"/>
              </a:xfrm>
              <a:prstGeom prst="rect">
                <a:avLst/>
              </a:prstGeom>
              <a:blipFill>
                <a:blip r:embed="rId2"/>
                <a:stretch>
                  <a:fillRect l="-1172" r="-182" b="-9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70C0DEEF-FDE6-4D66-8CB8-A6C5C5B8AE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400" y="3147811"/>
            <a:ext cx="6918959" cy="541859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E50A0B-D335-4EA4-B368-CB8FCBA037DE}"/>
                  </a:ext>
                </a:extLst>
              </p:cNvPr>
              <p:cNvSpPr txBox="1"/>
              <p:nvPr/>
            </p:nvSpPr>
            <p:spPr>
              <a:xfrm>
                <a:off x="1641987" y="5796726"/>
                <a:ext cx="6477000" cy="1042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E50A0B-D335-4EA4-B368-CB8FCBA03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7" y="5796726"/>
                <a:ext cx="6477000" cy="1042465"/>
              </a:xfrm>
              <a:prstGeom prst="rect">
                <a:avLst/>
              </a:prstGeom>
              <a:blipFill>
                <a:blip r:embed="rId4"/>
                <a:stretch>
                  <a:fillRect l="-4233" t="-1754" b="-2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190B50-2B55-4EE0-AF15-E9C914E110C5}"/>
                  </a:ext>
                </a:extLst>
              </p:cNvPr>
              <p:cNvSpPr txBox="1"/>
              <p:nvPr/>
            </p:nvSpPr>
            <p:spPr>
              <a:xfrm>
                <a:off x="1651818" y="6988655"/>
                <a:ext cx="10235381" cy="860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M là trung điểm của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190B50-2B55-4EE0-AF15-E9C914E11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818" y="6988655"/>
                <a:ext cx="10235381" cy="860107"/>
              </a:xfrm>
              <a:prstGeom prst="rect">
                <a:avLst/>
              </a:prstGeom>
              <a:blipFill>
                <a:blip r:embed="rId5"/>
                <a:stretch>
                  <a:fillRect l="-2740" t="-16197" b="-3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F60AD9E-1D5A-4D3C-94DD-72D70036F656}"/>
                  </a:ext>
                </a:extLst>
              </p:cNvPr>
              <p:cNvSpPr txBox="1"/>
              <p:nvPr/>
            </p:nvSpPr>
            <p:spPr>
              <a:xfrm>
                <a:off x="1651819" y="8102952"/>
                <a:ext cx="17933546" cy="1767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𝐴𝐺</m:t>
                            </m:r>
                          </m:e>
                        </m:acc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𝐴𝐺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F60AD9E-1D5A-4D3C-94DD-72D70036F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819" y="8102952"/>
                <a:ext cx="17933546" cy="1767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886C7A-73A3-4128-90AF-3F46990C0950}"/>
                  </a:ext>
                </a:extLst>
              </p:cNvPr>
              <p:cNvSpPr txBox="1"/>
              <p:nvPr/>
            </p:nvSpPr>
            <p:spPr>
              <a:xfrm>
                <a:off x="1641987" y="10097422"/>
                <a:ext cx="17068800" cy="1767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𝐵𝐼</m:t>
                            </m:r>
                          </m:e>
                        </m:acc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𝐵𝐼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886C7A-73A3-4128-90AF-3F46990C0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7" y="10097422"/>
                <a:ext cx="17068800" cy="1767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C8AF347-0ECC-4EC8-BA78-2A5BB3787CDC}"/>
              </a:ext>
            </a:extLst>
          </p:cNvPr>
          <p:cNvSpPr txBox="1"/>
          <p:nvPr/>
        </p:nvSpPr>
        <p:spPr>
          <a:xfrm>
            <a:off x="3479074" y="4692494"/>
            <a:ext cx="2871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giải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WordArt 4">
            <a:extLst>
              <a:ext uri="{FF2B5EF4-FFF2-40B4-BE49-F238E27FC236}">
                <a16:creationId xmlns:a16="http://schemas.microsoft.com/office/drawing/2014/main" id="{871E3FB4-BF31-4A16-A237-EA222C81D8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848726" y="1451014"/>
            <a:ext cx="5648324" cy="10858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Củng cố</a:t>
            </a: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8B02E4FF-6033-4DF9-899B-B4E0B66C3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227" y="2239823"/>
            <a:ext cx="6480176" cy="108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4800" dirty="0">
                <a:solidFill>
                  <a:srgbClr val="FF3300"/>
                </a:solidFill>
              </a:rPr>
              <a:t>- </a:t>
            </a:r>
            <a:r>
              <a:rPr lang="en-US" altLang="en-US" sz="4800" dirty="0" err="1">
                <a:solidFill>
                  <a:srgbClr val="FF3300"/>
                </a:solidFill>
              </a:rPr>
              <a:t>Định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nghĩa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vectơ</a:t>
            </a:r>
            <a:r>
              <a:rPr lang="en-US" altLang="en-US" sz="4800" dirty="0">
                <a:solidFill>
                  <a:srgbClr val="FF3300"/>
                </a:solidFill>
              </a:rPr>
              <a:t>.</a:t>
            </a:r>
            <a:endParaRPr lang="en-US" altLang="en-US" sz="4800" i="1" dirty="0">
              <a:solidFill>
                <a:srgbClr val="FF3300"/>
              </a:solidFill>
            </a:endParaRPr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CF00F0E3-7145-468A-9550-01A3A276A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4019590"/>
            <a:ext cx="15268574" cy="108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4800" dirty="0">
                <a:solidFill>
                  <a:srgbClr val="FF3300"/>
                </a:solidFill>
              </a:rPr>
              <a:t>- Hai </a:t>
            </a:r>
            <a:r>
              <a:rPr lang="en-US" altLang="en-US" sz="4800" dirty="0" err="1">
                <a:solidFill>
                  <a:srgbClr val="FF3300"/>
                </a:solidFill>
              </a:rPr>
              <a:t>vectơ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như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thế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nào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được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gọi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là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cùng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phương</a:t>
            </a:r>
            <a:r>
              <a:rPr lang="en-US" altLang="en-US" sz="4800" dirty="0">
                <a:solidFill>
                  <a:srgbClr val="FF3300"/>
                </a:solidFill>
              </a:rPr>
              <a:t>?</a:t>
            </a:r>
            <a:endParaRPr lang="en-US" altLang="en-US" sz="4800" i="1" dirty="0">
              <a:solidFill>
                <a:srgbClr val="FF3300"/>
              </a:solidFill>
            </a:endParaRPr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11C7F90D-CF78-4902-B59D-DEE53C31E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439" y="8991600"/>
            <a:ext cx="16995774" cy="108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4800" dirty="0">
                <a:solidFill>
                  <a:srgbClr val="FF3300"/>
                </a:solidFill>
              </a:rPr>
              <a:t>- </a:t>
            </a:r>
            <a:r>
              <a:rPr lang="en-US" altLang="en-US" sz="4800" dirty="0" err="1">
                <a:solidFill>
                  <a:srgbClr val="FF3300"/>
                </a:solidFill>
              </a:rPr>
              <a:t>Điều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kiện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nào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thì</a:t>
            </a:r>
            <a:r>
              <a:rPr lang="en-US" altLang="en-US" sz="4800" dirty="0">
                <a:solidFill>
                  <a:srgbClr val="FF3300"/>
                </a:solidFill>
              </a:rPr>
              <a:t> 3 </a:t>
            </a:r>
            <a:r>
              <a:rPr lang="en-US" altLang="en-US" sz="4800" dirty="0" err="1">
                <a:solidFill>
                  <a:srgbClr val="FF3300"/>
                </a:solidFill>
              </a:rPr>
              <a:t>điểm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phân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biệt</a:t>
            </a:r>
            <a:r>
              <a:rPr lang="en-US" altLang="en-US" sz="4800" dirty="0">
                <a:solidFill>
                  <a:srgbClr val="FF3300"/>
                </a:solidFill>
              </a:rPr>
              <a:t> A, B, C </a:t>
            </a:r>
            <a:r>
              <a:rPr lang="en-US" altLang="en-US" sz="4800" dirty="0" err="1">
                <a:solidFill>
                  <a:srgbClr val="FF3300"/>
                </a:solidFill>
              </a:rPr>
              <a:t>thẳng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hàng</a:t>
            </a:r>
            <a:r>
              <a:rPr lang="en-US" altLang="en-US" sz="4800" dirty="0">
                <a:solidFill>
                  <a:srgbClr val="FF3300"/>
                </a:solidFill>
              </a:rPr>
              <a:t>?</a:t>
            </a:r>
            <a:endParaRPr lang="en-US" altLang="en-US" sz="4800" i="1" dirty="0">
              <a:solidFill>
                <a:srgbClr val="FF3300"/>
              </a:solidFill>
            </a:endParaRPr>
          </a:p>
        </p:txBody>
      </p:sp>
      <p:sp>
        <p:nvSpPr>
          <p:cNvPr id="48137" name="AutoShape 9">
            <a:extLst>
              <a:ext uri="{FF2B5EF4-FFF2-40B4-BE49-F238E27FC236}">
                <a16:creationId xmlns:a16="http://schemas.microsoft.com/office/drawing/2014/main" id="{FAC00387-A16D-444A-AD48-C7E6F74B3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591" y="3236987"/>
            <a:ext cx="9855422" cy="892552"/>
          </a:xfrm>
          <a:prstGeom prst="roundRect">
            <a:avLst>
              <a:gd name="adj" fmla="val 0"/>
            </a:avLst>
          </a:prstGeom>
          <a:noFill/>
          <a:ln w="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200" b="1" dirty="0"/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138" name="Text Box 10">
            <a:extLst>
              <a:ext uri="{FF2B5EF4-FFF2-40B4-BE49-F238E27FC236}">
                <a16:creationId xmlns:a16="http://schemas.microsoft.com/office/drawing/2014/main" id="{A5B3F99F-E22A-4252-A3E4-D71358474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455689"/>
            <a:ext cx="18973800" cy="1569660"/>
          </a:xfrm>
          <a:prstGeom prst="rect">
            <a:avLst/>
          </a:prstGeom>
          <a:noFill/>
          <a:ln w="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4800" i="1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Text Box 11">
                <a:extLst>
                  <a:ext uri="{FF2B5EF4-FFF2-40B4-BE49-F238E27FC236}">
                    <a16:creationId xmlns:a16="http://schemas.microsoft.com/office/drawing/2014/main" id="{A3AF265E-0761-460B-9505-AE347434E9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3668" y="10363200"/>
                <a:ext cx="17795132" cy="925446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</a:t>
                </a:r>
                <a:r>
                  <a:rPr lang="en-US" altLang="en-US" sz="4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alt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A,B,C </a:t>
                </a:r>
                <a:r>
                  <a:rPr lang="en-US" altLang="en-US" sz="48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en-US" sz="4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hàng </a:t>
                </a:r>
                <a:r>
                  <a:rPr lang="en-US" altLang="en-US" sz="4800" b="1" i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vi-VN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ù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𝑛𝑔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𝑝h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ươ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𝑛𝑔</m:t>
                    </m:r>
                  </m:oMath>
                </a14:m>
                <a:r>
                  <a:rPr lang="en-GB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altLang="en-US" sz="4800" b="1" i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8139" name="Text Box 11">
                <a:extLst>
                  <a:ext uri="{FF2B5EF4-FFF2-40B4-BE49-F238E27FC236}">
                    <a16:creationId xmlns:a16="http://schemas.microsoft.com/office/drawing/2014/main" id="{A3AF265E-0761-460B-9505-AE347434E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3668" y="10363200"/>
                <a:ext cx="17795132" cy="925446"/>
              </a:xfrm>
              <a:prstGeom prst="rect">
                <a:avLst/>
              </a:prstGeom>
              <a:blipFill>
                <a:blip r:embed="rId2"/>
                <a:stretch>
                  <a:fillRect l="-1541" t="-5844" b="-33117"/>
                </a:stretch>
              </a:blipFill>
              <a:ln w="9525">
                <a:solidFill>
                  <a:srgbClr val="0000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98CD6C7-FE3E-4F41-AD79-744BEC766E6A}"/>
              </a:ext>
            </a:extLst>
          </p:cNvPr>
          <p:cNvSpPr txBox="1"/>
          <p:nvPr/>
        </p:nvSpPr>
        <p:spPr>
          <a:xfrm>
            <a:off x="4557713" y="6934200"/>
            <a:ext cx="16168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dirty="0">
                <a:solidFill>
                  <a:srgbClr val="FF3300"/>
                </a:solidFill>
              </a:rPr>
              <a:t>- Hai </a:t>
            </a:r>
            <a:r>
              <a:rPr lang="en-US" altLang="en-US" sz="4800" dirty="0" err="1">
                <a:solidFill>
                  <a:srgbClr val="FF3300"/>
                </a:solidFill>
              </a:rPr>
              <a:t>vectơ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như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thế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nào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được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gọi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là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bằng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nhau</a:t>
            </a:r>
            <a:r>
              <a:rPr lang="en-US" altLang="en-US" sz="4800" dirty="0">
                <a:solidFill>
                  <a:srgbClr val="FF3300"/>
                </a:solidFill>
              </a:rPr>
              <a:t>?</a:t>
            </a:r>
            <a:endParaRPr lang="en-US" altLang="en-US" sz="4800" i="1" dirty="0">
              <a:solidFill>
                <a:srgbClr val="FF33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86AAA-DCDF-48FF-BCE9-C38172E39EE2}"/>
              </a:ext>
            </a:extLst>
          </p:cNvPr>
          <p:cNvSpPr txBox="1"/>
          <p:nvPr/>
        </p:nvSpPr>
        <p:spPr>
          <a:xfrm>
            <a:off x="2819400" y="8001000"/>
            <a:ext cx="20497800" cy="83099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ướng </a:t>
            </a:r>
            <a:r>
              <a:rPr lang="vi-VN" altLang="en-US" sz="4800" i="1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4800" i="1">
                <a:latin typeface="Times New Roman" panose="02020603050405020304" pitchFamily="18" charset="0"/>
                <a:cs typeface="Times New Roman" panose="02020603050405020304" pitchFamily="18" charset="0"/>
              </a:rPr>
              <a:t>có độ dài </a:t>
            </a:r>
            <a:r>
              <a:rPr lang="vi-VN" altLang="en-US" sz="4800" i="1">
                <a:latin typeface="Times New Roman" panose="02020603050405020304" pitchFamily="18" charset="0"/>
                <a:cs typeface="Times New Roman" panose="02020603050405020304" pitchFamily="18" charset="0"/>
              </a:rPr>
              <a:t>bằng nhau.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/>
      <p:bldP spid="48135" grpId="0"/>
      <p:bldP spid="48137" grpId="0" animBg="1"/>
      <p:bldP spid="48138" grpId="0" animBg="1"/>
      <p:bldP spid="48139" grpId="0" animBg="1"/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VECTƠ.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20738" y="7640053"/>
                  <a:ext cx="88494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662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 ĐỊNH NGHĨA: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F288C5-516F-43B6-9063-DC25D5181539}"/>
              </a:ext>
            </a:extLst>
          </p:cNvPr>
          <p:cNvSpPr/>
          <p:nvPr/>
        </p:nvSpPr>
        <p:spPr>
          <a:xfrm>
            <a:off x="4876800" y="2949089"/>
            <a:ext cx="8948738" cy="766813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2324100" y="7924800"/>
                <a:ext cx="6781800" cy="85606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</a:t>
                </a:r>
                <a:r>
                  <a:rPr lang="fr-FR" sz="4400">
                    <a:sym typeface="Wingdings 2" panose="05020102010507070707" pitchFamily="18" charset="2"/>
                  </a:rPr>
                  <a:t>K</a:t>
                </a:r>
                <a:r>
                  <a:rPr lang="fr-FR" sz="440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ý hiệu: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AB</m:t>
                        </m:r>
                      </m:e>
                    </m:acc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7924800"/>
                <a:ext cx="6781800" cy="856068"/>
              </a:xfrm>
              <a:prstGeom prst="rect">
                <a:avLst/>
              </a:prstGeom>
              <a:blipFill>
                <a:blip r:embed="rId3"/>
                <a:stretch>
                  <a:fillRect l="-3594" t="-5714" b="-3357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0C30C76-1211-43DB-85F5-CEED1B9286ED}"/>
                  </a:ext>
                </a:extLst>
              </p:cNvPr>
              <p:cNvSpPr/>
              <p:nvPr/>
            </p:nvSpPr>
            <p:spPr>
              <a:xfrm>
                <a:off x="2316260" y="9067800"/>
                <a:ext cx="20772340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571500" indent="-571500">
                  <a:buFont typeface="Wingdings 2" panose="05020102010507070707" pitchFamily="18" charset="2"/>
                  <a:buChar char="?"/>
                </a:pPr>
                <a:r>
                  <a:rPr lang="fr-FR" sz="440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Chú ý: Có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thể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dùng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các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chữ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cái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in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thường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để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ký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hiệu</a:t>
                </a:r>
                <a:r>
                  <a:rPr lang="fr-FR" sz="440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vectơ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, </a:t>
                </a:r>
                <a:r>
                  <a:rPr lang="fr-FR" sz="440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ví</a:t>
                </a:r>
                <a:r>
                  <a:rPr lang="fr-FR" sz="440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dụ: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…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khi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cần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chỉ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rõ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đầu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cuối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vectơ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4400" dirty="0"/>
                  <a:t>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0C30C76-1211-43DB-85F5-CEED1B928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60" y="9067800"/>
                <a:ext cx="20772340" cy="1446550"/>
              </a:xfrm>
              <a:prstGeom prst="rect">
                <a:avLst/>
              </a:prstGeom>
              <a:blipFill>
                <a:blip r:embed="rId4"/>
                <a:stretch>
                  <a:fillRect l="-998" t="-9283" b="-1856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779B2BC1-C007-4FFF-843C-D5DCF29DA5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314137"/>
              </p:ext>
            </p:extLst>
          </p:nvPr>
        </p:nvGraphicFramePr>
        <p:xfrm>
          <a:off x="15936416" y="9817216"/>
          <a:ext cx="2977263" cy="4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160" imgH="266400" progId="Equation.DSMT4">
                  <p:embed/>
                </p:oleObj>
              </mc:Choice>
              <mc:Fallback>
                <p:oleObj name="Equation" r:id="rId5" imgW="965160" imgH="266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CD74DCD-77C5-4EDB-9D0B-D5AA8C99E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36416" y="9817216"/>
                        <a:ext cx="2977263" cy="47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0BEACEB-2323-4814-825A-4CE512896D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4419600"/>
            <a:ext cx="8948738" cy="264514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8BEB7659-7A93-4DB5-8D90-02FD9CD65B7F}"/>
              </a:ext>
            </a:extLst>
          </p:cNvPr>
          <p:cNvSpPr/>
          <p:nvPr/>
        </p:nvSpPr>
        <p:spPr>
          <a:xfrm>
            <a:off x="2468660" y="10744200"/>
            <a:ext cx="20772340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sz="4400" b="1" dirty="0">
                <a:solidFill>
                  <a:srgbClr val="0070C0"/>
                </a:solidFill>
                <a:sym typeface="Wingdings 2" panose="05020102010507070707" pitchFamily="18" charset="2"/>
              </a:rPr>
              <a:t>H1: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Với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hai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điểm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A, B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phân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biệt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,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có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thể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lập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đ</a:t>
            </a:r>
            <a:r>
              <a:rPr lang="vi-VN" sz="4400" dirty="0">
                <a:sym typeface="Wingdings 2" panose="05020102010507070707" pitchFamily="18" charset="2"/>
              </a:rPr>
              <a:t>ược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bao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nhiêu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vectơ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vi-VN" sz="4400" dirty="0">
                <a:sym typeface="Wingdings 2" panose="05020102010507070707" pitchFamily="18" charset="2"/>
              </a:rPr>
              <a:t>có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điểm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đầu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,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điểm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cuối</a:t>
            </a:r>
            <a:r>
              <a:rPr lang="vi-VN" sz="4400" dirty="0">
                <a:sym typeface="Wingdings 2" panose="05020102010507070707" pitchFamily="18" charset="2"/>
              </a:rPr>
              <a:t> được lấy từ hai điểm đã cho</a:t>
            </a:r>
            <a:r>
              <a:rPr lang="fr-FR" sz="4400" dirty="0">
                <a:sym typeface="Wingdings 2" panose="05020102010507070707" pitchFamily="18" charset="2"/>
              </a:rPr>
              <a:t>?</a:t>
            </a:r>
            <a:endParaRPr lang="vi-VN" sz="4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6602D-10E5-4D5D-9341-9F5381C1CB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3064" y="3810000"/>
            <a:ext cx="8567735" cy="45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65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143000"/>
            <a:ext cx="18819892" cy="1645855"/>
            <a:chOff x="7459670" y="7543799"/>
            <a:chExt cx="21847371" cy="164607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0313855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VECTƠ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CÙNG PHƯƠNG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HAI VECTƠ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CÙNG HƯỚNG: 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20738" y="7640053"/>
                  <a:ext cx="88494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28259" y="2357278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0000FF"/>
                </a:solidFill>
              </a:rPr>
              <a:t>2.1. </a:t>
            </a:r>
            <a:r>
              <a:rPr lang="fr-FR" sz="4400" b="1" dirty="0">
                <a:solidFill>
                  <a:srgbClr val="0000FF"/>
                </a:solidFill>
              </a:rPr>
              <a:t>GIÁ </a:t>
            </a:r>
            <a:r>
              <a:rPr lang="fr-FR" sz="4400" b="1">
                <a:solidFill>
                  <a:srgbClr val="0000FF"/>
                </a:solidFill>
              </a:rPr>
              <a:t>CỦA VECTƠ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228259" y="3276600"/>
                <a:ext cx="22165141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Đườ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ẳ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đ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qua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đ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ể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đầ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đ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ể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cu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vect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ơ, đượ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ọ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vect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ơ đó</m:t>
                      </m:r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259" y="3276600"/>
                <a:ext cx="2216514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1422141" y="6088559"/>
            <a:ext cx="711225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0000FF"/>
                </a:solidFill>
              </a:rPr>
              <a:t>2.2. ĐỊNH NGHĨA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/>
              <p:nvPr/>
            </p:nvSpPr>
            <p:spPr>
              <a:xfrm>
                <a:off x="1422141" y="6934200"/>
                <a:ext cx="11989059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Hai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vect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ơ đượ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ọ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ù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nhau</a:t>
                </a:r>
                <a:endParaRPr lang="vi-VN" sz="4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41" y="6934200"/>
                <a:ext cx="11989059" cy="1446550"/>
              </a:xfrm>
              <a:prstGeom prst="rect">
                <a:avLst/>
              </a:prstGeom>
              <a:blipFill>
                <a:blip r:embed="rId4"/>
                <a:stretch>
                  <a:fillRect l="-2034" b="-19409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6E6E3B4B-714C-411C-A72D-98A6926E4CF1}"/>
              </a:ext>
            </a:extLst>
          </p:cNvPr>
          <p:cNvSpPr/>
          <p:nvPr/>
        </p:nvSpPr>
        <p:spPr>
          <a:xfrm>
            <a:off x="1456860" y="9974759"/>
            <a:ext cx="462792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0000FF"/>
                </a:solidFill>
              </a:rPr>
              <a:t>2.3. NHẬN XÉT</a:t>
            </a:r>
            <a:endParaRPr lang="vi-VN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F5A9ABF-1444-4C08-B85E-38A16187A0F8}"/>
                  </a:ext>
                </a:extLst>
              </p:cNvPr>
              <p:cNvSpPr/>
              <p:nvPr/>
            </p:nvSpPr>
            <p:spPr>
              <a:xfrm>
                <a:off x="1562343" y="10896600"/>
                <a:ext cx="11848857" cy="159159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đ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ể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bi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ẳ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khi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ỉ</m:t>
                      </m:r>
                    </m:oMath>
                  </m:oMathPara>
                </a14:m>
                <a:endParaRPr lang="en-US" sz="4400" b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khi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hai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vect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ơ 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acc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</m:acc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ù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F5A9ABF-1444-4C08-B85E-38A16187A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343" y="10896600"/>
                <a:ext cx="11848857" cy="1591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4B2371E-035C-4D68-9A33-F92BD24E7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1422" y="5867400"/>
            <a:ext cx="9491978" cy="71353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CD12554-BDEC-4C00-88C6-9E6ED95311A8}"/>
                  </a:ext>
                </a:extLst>
              </p:cNvPr>
              <p:cNvSpPr/>
              <p:nvPr/>
            </p:nvSpPr>
            <p:spPr>
              <a:xfrm>
                <a:off x="499829" y="4267200"/>
                <a:ext cx="23274571" cy="161537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𝐇𝟐</m:t>
                      </m:r>
                      <m:r>
                        <a:rPr lang="en-US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ề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ị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í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đố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ặ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vect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ơ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sau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acc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CD</m:t>
                          </m:r>
                        </m:e>
                      </m:acc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;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PQ</m:t>
                          </m:r>
                        </m:e>
                      </m:acc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RS</m:t>
                          </m:r>
                        </m:e>
                      </m:acc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;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EF</m:t>
                          </m:r>
                        </m:e>
                      </m:acc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VX</m:t>
                          </m:r>
                        </m:e>
                      </m:acc>
                      <m:r>
                        <a:rPr lang="en-US" sz="440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RS</m:t>
                          </m:r>
                        </m:e>
                      </m:acc>
                      <m:r>
                        <a:rPr lang="en-US" sz="4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TU</m:t>
                          </m:r>
                        </m:e>
                      </m:acc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CD12554-BDEC-4C00-88C6-9E6ED9531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29" y="4267200"/>
                <a:ext cx="23274571" cy="16153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19FE3E2-6DA6-42FF-9340-5CE676B02B86}"/>
                  </a:ext>
                </a:extLst>
              </p:cNvPr>
              <p:cNvSpPr/>
              <p:nvPr/>
            </p:nvSpPr>
            <p:spPr>
              <a:xfrm>
                <a:off x="1422141" y="8307050"/>
                <a:ext cx="11989059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4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Khi 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vect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ù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ươ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ì </m:t>
                    </m:r>
                  </m:oMath>
                </a14:m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chúng có thể cùng hướng hoặc ngược hướng.</a:t>
                </a:r>
                <a:endParaRPr lang="vi-VN" sz="4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19FE3E2-6DA6-42FF-9340-5CE676B02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41" y="8307050"/>
                <a:ext cx="11989059" cy="1446550"/>
              </a:xfrm>
              <a:prstGeom prst="rect">
                <a:avLst/>
              </a:prstGeom>
              <a:blipFill>
                <a:blip r:embed="rId8"/>
                <a:stretch>
                  <a:fillRect l="-2034" t="-8439" b="-1983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36" grpId="0"/>
      <p:bldP spid="37" grpId="0"/>
      <p:bldP spid="69" grpId="0"/>
      <p:bldP spid="70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010284-627F-402F-99C7-89CB20FF63CB}"/>
                  </a:ext>
                </a:extLst>
              </p:cNvPr>
              <p:cNvSpPr txBox="1"/>
              <p:nvPr/>
            </p:nvSpPr>
            <p:spPr>
              <a:xfrm>
                <a:off x="1066800" y="1828800"/>
                <a:ext cx="12344400" cy="2210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 1: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nl-NL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 ABCD. Chỉ ra </a:t>
                </a:r>
                <a:r>
                  <a:rPr lang="nl-NL" sz="4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 vectơ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nl-NL" sz="4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các cặp vectơ cùng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hướng, ngược hướng?</a:t>
                </a:r>
                <a:endParaRPr lang="vi-VN" sz="4800" dirty="0">
                  <a:effectLst/>
                  <a:latin typeface="VNI-Times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010284-627F-402F-99C7-89CB20FF6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828800"/>
                <a:ext cx="12344400" cy="2210285"/>
              </a:xfrm>
              <a:prstGeom prst="rect">
                <a:avLst/>
              </a:prstGeom>
              <a:blipFill>
                <a:blip r:embed="rId3"/>
                <a:stretch>
                  <a:fillRect l="-1975" t="-5234" r="-1975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ABFE5041-1378-4CA4-A910-AE63F007D8A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2057400"/>
            <a:ext cx="6896100" cy="273973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96825EA-026F-4975-B964-8E99C99F8E38}"/>
                  </a:ext>
                </a:extLst>
              </p:cNvPr>
              <p:cNvSpPr txBox="1"/>
              <p:nvPr/>
            </p:nvSpPr>
            <p:spPr>
              <a:xfrm>
                <a:off x="1066799" y="5855034"/>
                <a:ext cx="7605845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 vectơ cùng phương</a:t>
                </a:r>
                <a:r>
                  <a:rPr lang="en-US" sz="4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vi-VN" sz="4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4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96825EA-026F-4975-B964-8E99C99F8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5855034"/>
                <a:ext cx="7605845" cy="856068"/>
              </a:xfrm>
              <a:prstGeom prst="rect">
                <a:avLst/>
              </a:prstGeom>
              <a:blipFill>
                <a:blip r:embed="rId5"/>
                <a:stretch>
                  <a:fillRect l="-3205" t="-354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3FDCF8F-4126-4D19-B764-ED56637100E9}"/>
                  </a:ext>
                </a:extLst>
              </p:cNvPr>
              <p:cNvSpPr txBox="1"/>
              <p:nvPr/>
            </p:nvSpPr>
            <p:spPr>
              <a:xfrm>
                <a:off x="8672645" y="5834029"/>
                <a:ext cx="3366955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DC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CD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BA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400" dirty="0">
                  <a:effectLst/>
                  <a:latin typeface="VNI-Times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3FDCF8F-4126-4D19-B764-ED5663710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645" y="5834029"/>
                <a:ext cx="3366955" cy="856068"/>
              </a:xfrm>
              <a:prstGeom prst="rect">
                <a:avLst/>
              </a:prstGeom>
              <a:blipFill>
                <a:blip r:embed="rId6"/>
                <a:stretch>
                  <a:fillRect t="-5000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F7521D61-435A-4AE2-AE66-BB097A886FE1}"/>
              </a:ext>
            </a:extLst>
          </p:cNvPr>
          <p:cNvSpPr txBox="1"/>
          <p:nvPr/>
        </p:nvSpPr>
        <p:spPr>
          <a:xfrm>
            <a:off x="1066800" y="7543800"/>
            <a:ext cx="6851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cặp vectơ cùng hướng:</a:t>
            </a:r>
            <a:endParaRPr lang="vi-VN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441FFD3-90FC-4022-8DA6-F0ECD454C5BE}"/>
                  </a:ext>
                </a:extLst>
              </p:cNvPr>
              <p:cNvSpPr txBox="1"/>
              <p:nvPr/>
            </p:nvSpPr>
            <p:spPr>
              <a:xfrm>
                <a:off x="7467600" y="7449732"/>
                <a:ext cx="14319069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DC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BA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CD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AD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DA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CB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effectLst/>
                  <a:latin typeface="VNI-Times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441FFD3-90FC-4022-8DA6-F0ECD454C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7449732"/>
                <a:ext cx="14319069" cy="856068"/>
              </a:xfrm>
              <a:prstGeom prst="rect">
                <a:avLst/>
              </a:prstGeom>
              <a:blipFill>
                <a:blip r:embed="rId7"/>
                <a:stretch>
                  <a:fillRect t="-4255" b="-3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2AF50CA9-C69A-46F9-B694-E3495ED582C5}"/>
              </a:ext>
            </a:extLst>
          </p:cNvPr>
          <p:cNvSpPr txBox="1"/>
          <p:nvPr/>
        </p:nvSpPr>
        <p:spPr>
          <a:xfrm>
            <a:off x="1066800" y="9220200"/>
            <a:ext cx="6851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cặp vectơ ngược hướng:</a:t>
            </a:r>
            <a:endParaRPr lang="vi-VN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737A917-840D-41E6-86CE-15981CE3E5AC}"/>
                  </a:ext>
                </a:extLst>
              </p:cNvPr>
              <p:cNvSpPr txBox="1"/>
              <p:nvPr/>
            </p:nvSpPr>
            <p:spPr>
              <a:xfrm>
                <a:off x="7848600" y="9141559"/>
                <a:ext cx="127254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44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BA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vi-VN" sz="44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CD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4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vi-VN" sz="4400" dirty="0">
                  <a:effectLst/>
                  <a:latin typeface="VNI-Times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737A917-840D-41E6-86CE-15981CE3E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9141559"/>
                <a:ext cx="12725400" cy="856068"/>
              </a:xfrm>
              <a:prstGeom prst="rect">
                <a:avLst/>
              </a:prstGeom>
              <a:blipFill>
                <a:blip r:embed="rId8"/>
                <a:stretch>
                  <a:fillRect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DFDA0027-C0C7-4848-9675-577F84EEFA9E}"/>
              </a:ext>
            </a:extLst>
          </p:cNvPr>
          <p:cNvSpPr txBox="1"/>
          <p:nvPr/>
        </p:nvSpPr>
        <p:spPr>
          <a:xfrm>
            <a:off x="4572000" y="4697424"/>
            <a:ext cx="3048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ỜI GIẢI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/>
      <p:bldP spid="43" grpId="0"/>
      <p:bldP spid="57" grpId="0"/>
      <p:bldP spid="55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BẰNG NHAU.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20736" y="7640053"/>
                  <a:ext cx="88494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28259" y="3043078"/>
            <a:ext cx="72299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0000FF"/>
                </a:solidFill>
              </a:rPr>
              <a:t>3.1. </a:t>
            </a:r>
            <a:r>
              <a:rPr lang="fr-FR" sz="4400" b="1" dirty="0">
                <a:solidFill>
                  <a:srgbClr val="0000FF"/>
                </a:solidFill>
              </a:rPr>
              <a:t>ĐỘ DÀI </a:t>
            </a:r>
            <a:r>
              <a:rPr lang="fr-FR" sz="4400" b="1">
                <a:solidFill>
                  <a:srgbClr val="0000FF"/>
                </a:solidFill>
              </a:rPr>
              <a:t>CỦA VECTƠ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1905000" y="4183022"/>
                <a:ext cx="19874613" cy="91031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/>
                  <a:t>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/>
                  <a:t>là độ dài đoạn thẳng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lang="en-US" sz="4400"/>
                  <a:t>. Ta </a:t>
                </a:r>
                <a:r>
                  <a:rPr lang="en-US" sz="4400" err="1"/>
                  <a:t>có</a:t>
                </a:r>
                <a:r>
                  <a:rPr lang="en-US" sz="440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</a:rPr>
                              <m:t>AB</m:t>
                            </m:r>
                          </m:e>
                        </m:acc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AB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183022"/>
                <a:ext cx="19874613" cy="910314"/>
              </a:xfrm>
              <a:prstGeom prst="rect">
                <a:avLst/>
              </a:prstGeom>
              <a:blipFill>
                <a:blip r:embed="rId3"/>
                <a:stretch>
                  <a:fillRect l="-1258" t="-4000" b="-2466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71D619-9479-44BC-AA67-2C73523E904B}"/>
                  </a:ext>
                </a:extLst>
              </p:cNvPr>
              <p:cNvSpPr/>
              <p:nvPr/>
            </p:nvSpPr>
            <p:spPr>
              <a:xfrm>
                <a:off x="2081718" y="8534400"/>
                <a:ext cx="19101881" cy="153317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571500" indent="-571500">
                  <a:buFont typeface="Wingdings 2" panose="05020102010507070707" pitchFamily="18" charset="2"/>
                  <a:buChar char="?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Khi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ướ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vect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à đ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ể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ì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ta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lu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ô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 đượ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duy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ấ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đ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ể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sao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cho</m:t>
                    </m:r>
                  </m:oMath>
                </a14:m>
                <a:endParaRPr lang="en-US" sz="4400" b="0" i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OA</m:t>
                          </m:r>
                        </m:e>
                      </m:acc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71D619-9479-44BC-AA67-2C73523E9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718" y="8534400"/>
                <a:ext cx="19101881" cy="1533177"/>
              </a:xfrm>
              <a:prstGeom prst="rect">
                <a:avLst/>
              </a:prstGeom>
              <a:blipFill>
                <a:blip r:embed="rId4"/>
                <a:stretch>
                  <a:fillRect r="-2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9BD003D-2BE1-4D8D-BD11-26CD79841E3F}"/>
                  </a:ext>
                </a:extLst>
              </p:cNvPr>
              <p:cNvSpPr/>
              <p:nvPr/>
            </p:nvSpPr>
            <p:spPr>
              <a:xfrm>
                <a:off x="2057400" y="6781800"/>
                <a:ext cx="19381174" cy="159159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571500" indent="-571500">
                  <a:buFont typeface="Wingdings 2" panose="05020102010507070707" pitchFamily="18" charset="2"/>
                  <a:buChar char="?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H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ai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vect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ơ đượ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g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ọ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i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l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b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ằ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ng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nhau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khi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ch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ú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ng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ù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ng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h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ướ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ng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v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ù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ng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độ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d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i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. </m:t>
                    </m:r>
                  </m:oMath>
                </a14:m>
                <a:endParaRPr lang="en-US" sz="4400" b="0">
                  <a:latin typeface="Cambria Math" panose="02040503050406030204" pitchFamily="18" charset="0"/>
                  <a:sym typeface="Wingdings 2" panose="05020102010507070707" pitchFamily="18" charset="2"/>
                </a:endParaRPr>
              </a:p>
              <a:p>
                <a:pPr marL="571500" indent="-571500">
                  <a:buFont typeface="Wingdings 2" panose="05020102010507070707" pitchFamily="18" charset="2"/>
                  <a:buChar char="?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hi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n-US" sz="4400" b="0" i="0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  <m:r>
                      <a:rPr lang="en-US" sz="44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9BD003D-2BE1-4D8D-BD11-26CD79841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781800"/>
                <a:ext cx="19381174" cy="1591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D9734679-F8D1-4F27-8EA5-16E0ADCBBB1C}"/>
              </a:ext>
            </a:extLst>
          </p:cNvPr>
          <p:cNvSpPr/>
          <p:nvPr/>
        </p:nvSpPr>
        <p:spPr>
          <a:xfrm>
            <a:off x="1380659" y="5638800"/>
            <a:ext cx="89063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0000FF"/>
                </a:solidFill>
              </a:rPr>
              <a:t>3.2. HAI VECTƠ BẰNG NHAU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1" grpId="0"/>
      <p:bldP spid="2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146016" cy="850404"/>
              <a:chOff x="7459669" y="7543800"/>
              <a:chExt cx="1146016" cy="850404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720737" y="7640053"/>
                <a:ext cx="884948" cy="754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769151" y="5456001"/>
                <a:ext cx="14166049" cy="153317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3. </a:t>
                </a:r>
                <a:r>
                  <a:rPr lang="nl-NL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O là tâm của hình lục giác đều ABCDEF. 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Hãy </a:t>
                </a:r>
                <a:r>
                  <a:rPr lang="nl-NL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 ra các vectơ bằng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OA</m:t>
                        </m:r>
                      </m:e>
                    </m:acc>
                  </m:oMath>
                </a14:m>
                <a:r>
                  <a:rPr lang="nl-NL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  <m:r>
                      <a:rPr lang="vi-VN" sz="4400" b="0" i="0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51" y="5456001"/>
                <a:ext cx="14166049" cy="1533177"/>
              </a:xfrm>
              <a:prstGeom prst="rect">
                <a:avLst/>
              </a:prstGeom>
              <a:blipFill>
                <a:blip r:embed="rId3"/>
                <a:stretch>
                  <a:fillRect l="-1721" t="-7540" b="-1825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03457CB-E2D9-49BA-9BCC-A652000E017F}"/>
              </a:ext>
            </a:extLst>
          </p:cNvPr>
          <p:cNvSpPr txBox="1"/>
          <p:nvPr/>
        </p:nvSpPr>
        <p:spPr>
          <a:xfrm>
            <a:off x="734992" y="1447800"/>
            <a:ext cx="162102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2. </a:t>
            </a:r>
            <a:r>
              <a:rPr lang="nl-NL" sz="4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hình bình hành </a:t>
            </a:r>
            <a:r>
              <a:rPr lang="nl-NL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ABCD. </a:t>
            </a:r>
            <a:r>
              <a:rPr lang="vi-VN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c</a:t>
            </a:r>
            <a:r>
              <a:rPr lang="nl-NL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hỉ ra các cặp vectơ bằng nhau?</a:t>
            </a:r>
            <a:endParaRPr lang="vi-VN" sz="4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9BD099C-2F5B-4498-BDD3-6A3C01A1A1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658" y="2657168"/>
            <a:ext cx="5985741" cy="2981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C6CEA5-A925-40D4-A5A8-F09A8DBE597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0" y="6216121"/>
            <a:ext cx="5985741" cy="48427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2FF3DA-8F48-47AD-A47F-99E8CDFA6F3A}"/>
              </a:ext>
            </a:extLst>
          </p:cNvPr>
          <p:cNvSpPr txBox="1"/>
          <p:nvPr/>
        </p:nvSpPr>
        <p:spPr>
          <a:xfrm>
            <a:off x="1037011" y="3276600"/>
            <a:ext cx="757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Các cặp vectơ bằng nhau: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F5BBED-FEC1-4A62-A2AE-AFC96B230F91}"/>
                  </a:ext>
                </a:extLst>
              </p:cNvPr>
              <p:cNvSpPr txBox="1"/>
              <p:nvPr/>
            </p:nvSpPr>
            <p:spPr>
              <a:xfrm>
                <a:off x="7086600" y="3189354"/>
                <a:ext cx="10899556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  <m:r>
                      <a:rPr lang="nl-NL" sz="4400" i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vi-VN" sz="4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vi-VN" sz="44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vi-VN" sz="4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nl-NL" sz="4400" i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CD</m:t>
                        </m:r>
                      </m:e>
                    </m:acc>
                    <m:r>
                      <a:rPr lang="vi-VN" sz="4400" b="0" i="0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vi-VN" sz="4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acc>
                    <m:r>
                      <a:rPr lang="nl-NL" sz="4400" i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  <m:r>
                      <a:rPr lang="vi-VN" sz="4400" b="0" i="0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nl-NL" sz="4400" i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vi-VN" sz="4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F5BBED-FEC1-4A62-A2AE-AFC96B230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189354"/>
                <a:ext cx="10899556" cy="856068"/>
              </a:xfrm>
              <a:prstGeom prst="rect">
                <a:avLst/>
              </a:prstGeom>
              <a:blipFill>
                <a:blip r:embed="rId6"/>
                <a:stretch>
                  <a:fillRect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9CC8B92-4598-4CF2-BBF9-8C78DE2D6B6A}"/>
              </a:ext>
            </a:extLst>
          </p:cNvPr>
          <p:cNvSpPr txBox="1"/>
          <p:nvPr/>
        </p:nvSpPr>
        <p:spPr>
          <a:xfrm>
            <a:off x="5912031" y="7464995"/>
            <a:ext cx="388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ỜI GI 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BCB724-5931-4255-823A-4BC832488E60}"/>
                  </a:ext>
                </a:extLst>
              </p:cNvPr>
              <p:cNvSpPr txBox="1"/>
              <p:nvPr/>
            </p:nvSpPr>
            <p:spPr>
              <a:xfrm>
                <a:off x="2015247" y="8390435"/>
                <a:ext cx="6590693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nl-NL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 vectơ bằng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OA</m:t>
                        </m:r>
                      </m:e>
                    </m:acc>
                  </m:oMath>
                </a14:m>
                <a:r>
                  <a:rPr lang="vi-VN" sz="4400" dirty="0"/>
                  <a:t>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BCB724-5931-4255-823A-4BC832488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247" y="8390435"/>
                <a:ext cx="6590693" cy="856068"/>
              </a:xfrm>
              <a:prstGeom prst="rect">
                <a:avLst/>
              </a:prstGeom>
              <a:blipFill>
                <a:blip r:embed="rId7"/>
                <a:stretch>
                  <a:fillRect l="-1480" t="-638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8CAC6A-021F-4C05-9AAC-27EB7E6C4513}"/>
                  </a:ext>
                </a:extLst>
              </p:cNvPr>
              <p:cNvSpPr txBox="1"/>
              <p:nvPr/>
            </p:nvSpPr>
            <p:spPr>
              <a:xfrm>
                <a:off x="7394640" y="8401455"/>
                <a:ext cx="3279556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 b="0" i="0" smtClean="0">
                            <a:latin typeface="Cambria Math" panose="02040503050406030204" pitchFamily="18" charset="0"/>
                          </a:rPr>
                          <m:t>DO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EF</m:t>
                        </m:r>
                      </m:e>
                    </m:acc>
                  </m:oMath>
                </a14:m>
                <a:r>
                  <a:rPr lang="en-US" sz="440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CB</m:t>
                        </m:r>
                      </m:e>
                    </m:acc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8CAC6A-021F-4C05-9AAC-27EB7E6C4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640" y="8401455"/>
                <a:ext cx="3279556" cy="856068"/>
              </a:xfrm>
              <a:prstGeom prst="rect">
                <a:avLst/>
              </a:prstGeom>
              <a:blipFill>
                <a:blip r:embed="rId8"/>
                <a:stretch>
                  <a:fillRect t="-354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593EFB-A782-47D5-88B2-F812FFBF55C3}"/>
                  </a:ext>
                </a:extLst>
              </p:cNvPr>
              <p:cNvSpPr txBox="1"/>
              <p:nvPr/>
            </p:nvSpPr>
            <p:spPr>
              <a:xfrm>
                <a:off x="2015247" y="9503487"/>
                <a:ext cx="652123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nl-NL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 vectơ bằng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vi-VN" sz="4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vi-VN" sz="4400" dirty="0"/>
                  <a:t>: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593EFB-A782-47D5-88B2-F812FFBF5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247" y="9503487"/>
                <a:ext cx="6521239" cy="856068"/>
              </a:xfrm>
              <a:prstGeom prst="rect">
                <a:avLst/>
              </a:prstGeom>
              <a:blipFill>
                <a:blip r:embed="rId9"/>
                <a:stretch>
                  <a:fillRect l="-2152" t="-12857" b="-3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EDF417D0-5D22-4EF3-9A69-0CE4316943DC}"/>
              </a:ext>
            </a:extLst>
          </p:cNvPr>
          <p:cNvSpPr/>
          <p:nvPr/>
        </p:nvSpPr>
        <p:spPr>
          <a:xfrm>
            <a:off x="785604" y="1207854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CD6994-ED11-40AC-A73A-9EC472F4FADC}"/>
                  </a:ext>
                </a:extLst>
              </p:cNvPr>
              <p:cNvSpPr txBox="1"/>
              <p:nvPr/>
            </p:nvSpPr>
            <p:spPr>
              <a:xfrm>
                <a:off x="7391400" y="9468255"/>
                <a:ext cx="39624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 b="0" i="0" smtClean="0">
                            <a:latin typeface="Cambria Math" panose="02040503050406030204" pitchFamily="18" charset="0"/>
                          </a:rPr>
                          <m:t>ED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vi-VN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vi-VN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 b="0" i="0" smtClean="0">
                            <a:latin typeface="Cambria Math" panose="02040503050406030204" pitchFamily="18" charset="0"/>
                          </a:rPr>
                          <m:t>OC</m:t>
                        </m:r>
                      </m:e>
                    </m:acc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CD6994-ED11-40AC-A73A-9EC472F4F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9468255"/>
                <a:ext cx="3962400" cy="8560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A21F55-8B26-4D6A-9D6F-088C232FF2B8}"/>
                  </a:ext>
                </a:extLst>
              </p:cNvPr>
              <p:cNvSpPr txBox="1"/>
              <p:nvPr/>
            </p:nvSpPr>
            <p:spPr>
              <a:xfrm>
                <a:off x="1131024" y="10616539"/>
                <a:ext cx="9562014" cy="295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Đẳng thức nào sau đây  là đúng?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  <m:r>
                      <a:rPr lang="nl-NL" sz="4400" i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CD</m:t>
                        </m:r>
                      </m:e>
                    </m:acc>
                  </m:oMath>
                </a14:m>
                <a:r>
                  <a:rPr lang="nl-NL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AO</m:t>
                        </m:r>
                      </m:e>
                    </m:acc>
                    <m:r>
                      <a:rPr lang="nl-NL" sz="4400" i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DO</m:t>
                        </m:r>
                      </m:e>
                    </m:acc>
                  </m:oMath>
                </a14:m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BC</m:t>
                        </m:r>
                      </m:e>
                    </m:acc>
                    <m:r>
                      <a:rPr lang="nl-NL" sz="4400" i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acc>
                  </m:oMath>
                </a14:m>
                <a:r>
                  <a:rPr lang="nl-NL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d)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OA</m:t>
                        </m:r>
                      </m:e>
                    </m:acc>
                    <m:r>
                      <a:rPr lang="vi-VN" sz="4400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i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vi-VN" sz="4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A21F55-8B26-4D6A-9D6F-088C232FF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024" y="10616539"/>
                <a:ext cx="9562014" cy="2958630"/>
              </a:xfrm>
              <a:prstGeom prst="rect">
                <a:avLst/>
              </a:prstGeom>
              <a:blipFill>
                <a:blip r:embed="rId11"/>
                <a:stretch>
                  <a:fillRect l="-2615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5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5" grpId="0"/>
      <p:bldP spid="6" grpId="0"/>
      <p:bldP spid="24" grpId="0"/>
      <p:bldP spid="8" grpId="0"/>
      <p:bldP spid="10" grpId="0"/>
      <p:bldP spid="29" grpId="0"/>
      <p:bldP spid="30" grpId="0" animBg="1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VECT</a:t>
              </a:r>
              <a:r>
                <a:rPr lang="vi-VN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 KHÔNG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20736" y="7640053"/>
                  <a:ext cx="88494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900417" y="2510880"/>
            <a:ext cx="359538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0000FF"/>
                </a:solidFill>
              </a:rPr>
              <a:t> QUY ƯỚC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E319F2-F1E0-4C68-B150-A19377F877C4}"/>
              </a:ext>
            </a:extLst>
          </p:cNvPr>
          <p:cNvSpPr/>
          <p:nvPr/>
        </p:nvSpPr>
        <p:spPr>
          <a:xfrm>
            <a:off x="3429000" y="3169003"/>
            <a:ext cx="15985336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 err="1"/>
              <a:t>Vectơ</a:t>
            </a:r>
            <a:r>
              <a:rPr lang="fr-FR" sz="4400" dirty="0"/>
              <a:t> – </a:t>
            </a:r>
            <a:r>
              <a:rPr lang="fr-FR" sz="4400" dirty="0" err="1"/>
              <a:t>không</a:t>
            </a:r>
            <a:r>
              <a:rPr lang="fr-FR" sz="4400" dirty="0"/>
              <a:t> là </a:t>
            </a:r>
            <a:r>
              <a:rPr lang="fr-FR" sz="4400" dirty="0" err="1"/>
              <a:t>vectơ</a:t>
            </a:r>
            <a:r>
              <a:rPr lang="fr-FR" sz="4400" dirty="0"/>
              <a:t> </a:t>
            </a:r>
            <a:r>
              <a:rPr lang="fr-FR" sz="4400" dirty="0" err="1"/>
              <a:t>có</a:t>
            </a:r>
            <a:r>
              <a:rPr lang="fr-FR" sz="4400" dirty="0"/>
              <a:t> </a:t>
            </a:r>
            <a:r>
              <a:rPr lang="fr-FR" sz="4400" dirty="0" err="1"/>
              <a:t>điểm</a:t>
            </a:r>
            <a:r>
              <a:rPr lang="fr-FR" sz="4400" dirty="0"/>
              <a:t> </a:t>
            </a:r>
            <a:r>
              <a:rPr lang="fr-FR" sz="4400" dirty="0" err="1"/>
              <a:t>đầu</a:t>
            </a:r>
            <a:r>
              <a:rPr lang="fr-FR" sz="4400" dirty="0"/>
              <a:t> </a:t>
            </a:r>
            <a:r>
              <a:rPr lang="fr-FR" sz="4400" dirty="0" err="1"/>
              <a:t>và</a:t>
            </a:r>
            <a:r>
              <a:rPr lang="fr-FR" sz="4400" dirty="0"/>
              <a:t> </a:t>
            </a:r>
            <a:r>
              <a:rPr lang="fr-FR" sz="4400" dirty="0" err="1"/>
              <a:t>điểm</a:t>
            </a:r>
            <a:r>
              <a:rPr lang="fr-FR" sz="4400" dirty="0"/>
              <a:t> </a:t>
            </a:r>
            <a:r>
              <a:rPr lang="fr-FR" sz="4400" dirty="0" err="1"/>
              <a:t>cuối</a:t>
            </a:r>
            <a:r>
              <a:rPr lang="fr-FR" sz="4400" dirty="0"/>
              <a:t> </a:t>
            </a:r>
            <a:r>
              <a:rPr lang="fr-FR" sz="4400" dirty="0" err="1"/>
              <a:t>trùng</a:t>
            </a:r>
            <a:r>
              <a:rPr lang="fr-FR" sz="4400" dirty="0"/>
              <a:t> </a:t>
            </a:r>
            <a:r>
              <a:rPr lang="fr-FR" sz="4400" dirty="0" err="1"/>
              <a:t>nhau</a:t>
            </a:r>
            <a:r>
              <a:rPr lang="vi-VN" sz="4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D78839-9B12-4461-B2FE-88BE75E5985F}"/>
                  </a:ext>
                </a:extLst>
              </p:cNvPr>
              <p:cNvSpPr/>
              <p:nvPr/>
            </p:nvSpPr>
            <p:spPr>
              <a:xfrm>
                <a:off x="4151834" y="4419600"/>
                <a:ext cx="10554766" cy="85606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>
                    <a:sym typeface="Wingdings 2" panose="05020102010507070707" pitchFamily="18" charset="2"/>
                  </a:rPr>
                  <a:t>Ký hiệu: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0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AA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BB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=…</m:t>
                    </m:r>
                  </m:oMath>
                </a14:m>
                <a:endParaRPr lang="en-US" sz="4400" b="0">
                  <a:sym typeface="Wingdings 2" panose="05020102010507070707" pitchFamily="18" charset="2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D78839-9B12-4461-B2FE-88BE75E59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834" y="4419600"/>
                <a:ext cx="10554766" cy="856068"/>
              </a:xfrm>
              <a:prstGeom prst="rect">
                <a:avLst/>
              </a:prstGeom>
              <a:blipFill>
                <a:blip r:embed="rId3"/>
                <a:stretch>
                  <a:fillRect l="-2309" t="-5714" b="-3357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6F1B6EDE-36B8-43D3-B095-4A3B85083BFD}"/>
              </a:ext>
            </a:extLst>
          </p:cNvPr>
          <p:cNvSpPr/>
          <p:nvPr/>
        </p:nvSpPr>
        <p:spPr>
          <a:xfrm>
            <a:off x="1981200" y="5468532"/>
            <a:ext cx="217932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>
                <a:sym typeface="Wingdings 2" panose="05020102010507070707" pitchFamily="18" charset="2"/>
              </a:rPr>
              <a:t>Chú ý : Vectơ – không có độ dài bằng 0. </a:t>
            </a:r>
            <a:endParaRPr lang="en-US" sz="4400" b="0">
              <a:sym typeface="Wingdings 2" panose="05020102010507070707" pitchFamily="18" charset="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6822F3-25CC-4B8B-A28C-C2C41779EE22}"/>
              </a:ext>
            </a:extLst>
          </p:cNvPr>
          <p:cNvSpPr/>
          <p:nvPr/>
        </p:nvSpPr>
        <p:spPr>
          <a:xfrm>
            <a:off x="4493924" y="6459132"/>
            <a:ext cx="14881502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>
                <a:sym typeface="Wingdings 2" panose="05020102010507070707" pitchFamily="18" charset="2"/>
              </a:rPr>
              <a:t>Vectơ – không có phương hướng tùy ý nên cùng phương, cùng hướng với mọi vectơ.</a:t>
            </a:r>
            <a:endParaRPr lang="en-US" sz="4400" b="0"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/>
      <p:bldP spid="24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3">
            <a:extLst>
              <a:ext uri="{FF2B5EF4-FFF2-40B4-BE49-F238E27FC236}">
                <a16:creationId xmlns:a16="http://schemas.microsoft.com/office/drawing/2014/main" id="{FA7CD164-B182-428D-9F79-54E708D476F4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CE3B34-7BEE-44D4-939A-C808C4538F98}"/>
              </a:ext>
            </a:extLst>
          </p:cNvPr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56" name="Rounded Rectangle 133">
              <a:extLst>
                <a:ext uri="{FF2B5EF4-FFF2-40B4-BE49-F238E27FC236}">
                  <a16:creationId xmlns:a16="http://schemas.microsoft.com/office/drawing/2014/main" id="{42253716-AE3C-4280-909F-893DA5DC335D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0D6EFEA-8DC7-49A4-81E2-D176EDD3D6DA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8" name="Isosceles Triangle 44">
                <a:extLst>
                  <a:ext uri="{FF2B5EF4-FFF2-40B4-BE49-F238E27FC236}">
                    <a16:creationId xmlns:a16="http://schemas.microsoft.com/office/drawing/2014/main" id="{ADD0F0BB-5B60-4F16-AC03-6C840F21350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Pentagon 136">
                <a:extLst>
                  <a:ext uri="{FF2B5EF4-FFF2-40B4-BE49-F238E27FC236}">
                    <a16:creationId xmlns:a16="http://schemas.microsoft.com/office/drawing/2014/main" id="{EE4C5502-2FA7-4287-8FF3-EC442E80B714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11">
                <a:extLst>
                  <a:ext uri="{FF2B5EF4-FFF2-40B4-BE49-F238E27FC236}">
                    <a16:creationId xmlns:a16="http://schemas.microsoft.com/office/drawing/2014/main" id="{66DC958B-CCF1-41B2-9E79-FFD5E5EEB34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4" name="Freeform 140">
                  <a:extLst>
                    <a:ext uri="{FF2B5EF4-FFF2-40B4-BE49-F238E27FC236}">
                      <a16:creationId xmlns:a16="http://schemas.microsoft.com/office/drawing/2014/main" id="{9EE8B053-EDD0-43B5-B318-E3F2AB47FD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5" name="Freeform 141">
                  <a:extLst>
                    <a:ext uri="{FF2B5EF4-FFF2-40B4-BE49-F238E27FC236}">
                      <a16:creationId xmlns:a16="http://schemas.microsoft.com/office/drawing/2014/main" id="{7E0E081B-830A-4897-8AE9-0B76E02563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6" name="Freeform 142">
                  <a:extLst>
                    <a:ext uri="{FF2B5EF4-FFF2-40B4-BE49-F238E27FC236}">
                      <a16:creationId xmlns:a16="http://schemas.microsoft.com/office/drawing/2014/main" id="{55E6588C-05C2-49F3-9C44-592E5A6AA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5381D282-C13E-494E-B04F-42235A11B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0C53992-240E-4480-85E1-317B273CD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B93F951-95CA-4364-86C4-D942F6D00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35DBF9BF-2732-402E-93CF-A3C67B8C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1" name="Chevron 138">
                <a:extLst>
                  <a:ext uri="{FF2B5EF4-FFF2-40B4-BE49-F238E27FC236}">
                    <a16:creationId xmlns:a16="http://schemas.microsoft.com/office/drawing/2014/main" id="{9435D4EB-BD8D-4C84-9196-766DFED591B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13">
                <a:extLst>
                  <a:ext uri="{FF2B5EF4-FFF2-40B4-BE49-F238E27FC236}">
                    <a16:creationId xmlns:a16="http://schemas.microsoft.com/office/drawing/2014/main" id="{BB787325-1382-41CD-A247-8B8D751A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1E3453D-8D25-4E62-9190-26673FFE23E1}"/>
                  </a:ext>
                </a:extLst>
              </p:cNvPr>
              <p:cNvSpPr txBox="1"/>
              <p:nvPr/>
            </p:nvSpPr>
            <p:spPr>
              <a:xfrm>
                <a:off x="1713323" y="3385526"/>
                <a:ext cx="21183600" cy="3539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14:m>
                  <m:oMath xmlns:m="http://schemas.openxmlformats.org/officeDocument/2006/math">
                    <m:r>
                      <a:rPr lang="vi-VN" sz="4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vi-VN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vi-VN" dirty="0"/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1E3453D-8D25-4E62-9190-26673FFE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323" y="3385526"/>
                <a:ext cx="21183600" cy="3539302"/>
              </a:xfrm>
              <a:prstGeom prst="rect">
                <a:avLst/>
              </a:prstGeom>
              <a:blipFill>
                <a:blip r:embed="rId3"/>
                <a:stretch>
                  <a:fillRect l="-1295" t="-344" r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A3F9A039-77A1-4817-A8A9-1E9B1470CB8E}"/>
              </a:ext>
            </a:extLst>
          </p:cNvPr>
          <p:cNvSpPr/>
          <p:nvPr/>
        </p:nvSpPr>
        <p:spPr>
          <a:xfrm>
            <a:off x="1929622" y="507846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6039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5485</TotalTime>
  <Words>2353</Words>
  <Application>Microsoft Office PowerPoint</Application>
  <PresentationFormat>Custom</PresentationFormat>
  <Paragraphs>220</Paragraphs>
  <Slides>23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AvantGarde-Demi</vt:lpstr>
      <vt:lpstr>Calibri</vt:lpstr>
      <vt:lpstr>Cambria Math</vt:lpstr>
      <vt:lpstr>Chu Van An</vt:lpstr>
      <vt:lpstr>Tahoma</vt:lpstr>
      <vt:lpstr>Times New Roman</vt:lpstr>
      <vt:lpstr>VNI-Times</vt:lpstr>
      <vt:lpstr>Wingdings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 Thi Tuyet Nhung</cp:lastModifiedBy>
  <cp:revision>603</cp:revision>
  <dcterms:created xsi:type="dcterms:W3CDTF">2013-08-31T11:42:51Z</dcterms:created>
  <dcterms:modified xsi:type="dcterms:W3CDTF">2021-09-08T13:06:32Z</dcterms:modified>
</cp:coreProperties>
</file>